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0" d="100"/>
          <a:sy n="120" d="100"/>
        </p:scale>
        <p:origin x="2244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2073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37408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4612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961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876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1730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009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6854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2165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4339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2410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0827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feld 42"/>
          <p:cNvSpPr txBox="1"/>
          <p:nvPr/>
        </p:nvSpPr>
        <p:spPr>
          <a:xfrm>
            <a:off x="473936" y="1045847"/>
            <a:ext cx="58411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600" dirty="0"/>
              <a:t>Lies das PDF „Lewis-Schreibweise“ </a:t>
            </a:r>
            <a:r>
              <a:rPr lang="de-AT" sz="1600"/>
              <a:t>im Bereich „Information“ </a:t>
            </a:r>
            <a:r>
              <a:rPr lang="de-AT" sz="1600" dirty="0"/>
              <a:t>und benutze das gegebene Material, um folgende Moleküle zu zeichnen:</a:t>
            </a:r>
          </a:p>
          <a:p>
            <a:r>
              <a:rPr lang="de-AT" sz="1600" dirty="0"/>
              <a:t>H</a:t>
            </a:r>
            <a:r>
              <a:rPr lang="de-AT" sz="1600" baseline="-25000" dirty="0"/>
              <a:t>2</a:t>
            </a:r>
            <a:r>
              <a:rPr lang="de-AT" sz="1600" dirty="0"/>
              <a:t>O, CH</a:t>
            </a:r>
            <a:r>
              <a:rPr lang="de-AT" sz="1600" baseline="-25000" dirty="0"/>
              <a:t>4</a:t>
            </a:r>
            <a:r>
              <a:rPr lang="de-AT" sz="1600" dirty="0"/>
              <a:t>, CO</a:t>
            </a:r>
            <a:r>
              <a:rPr lang="de-AT" sz="1600" baseline="-25000" dirty="0"/>
              <a:t>2</a:t>
            </a:r>
            <a:r>
              <a:rPr lang="de-AT" sz="1600" dirty="0"/>
              <a:t>, NH</a:t>
            </a:r>
            <a:r>
              <a:rPr lang="de-AT" sz="1600" baseline="-25000" dirty="0"/>
              <a:t>3</a:t>
            </a:r>
            <a:r>
              <a:rPr lang="de-AT" sz="1600" dirty="0"/>
              <a:t>, C</a:t>
            </a:r>
            <a:r>
              <a:rPr lang="de-AT" sz="1600" baseline="-25000" dirty="0"/>
              <a:t>2</a:t>
            </a:r>
            <a:r>
              <a:rPr lang="de-AT" sz="1600" dirty="0"/>
              <a:t>H</a:t>
            </a:r>
            <a:r>
              <a:rPr lang="de-AT" sz="1600" baseline="-25000" dirty="0"/>
              <a:t>2</a:t>
            </a:r>
            <a:r>
              <a:rPr lang="de-AT" sz="1600" dirty="0"/>
              <a:t>, HCl</a:t>
            </a:r>
          </a:p>
          <a:p>
            <a:endParaRPr lang="de-AT" sz="1600" dirty="0"/>
          </a:p>
          <a:p>
            <a:r>
              <a:rPr lang="de-AT" sz="1600" u="sng" dirty="0"/>
              <a:t>Material: </a:t>
            </a:r>
            <a:r>
              <a:rPr lang="de-AT" sz="1600" dirty="0"/>
              <a:t>Benutze </a:t>
            </a:r>
            <a:r>
              <a:rPr lang="de-AT" sz="1600" dirty="0" err="1"/>
              <a:t>Strg+D</a:t>
            </a:r>
            <a:r>
              <a:rPr lang="de-AT" sz="1600" dirty="0"/>
              <a:t> um benötigte Elemente zu duplizieren und ordne sie mittels </a:t>
            </a:r>
            <a:r>
              <a:rPr lang="de-AT" sz="1600" dirty="0" err="1"/>
              <a:t>Drag&amp;Drop</a:t>
            </a:r>
            <a:r>
              <a:rPr lang="de-AT" sz="1600" dirty="0"/>
              <a:t> zu den vorgegebenen Molekülen. Beachte das auch Doppel- oder sogar Dreifachbindungen vorkommen können. Beachte außerdem die </a:t>
            </a:r>
            <a:r>
              <a:rPr lang="de-AT" sz="1600" dirty="0" err="1"/>
              <a:t>Oktettregel</a:t>
            </a:r>
            <a:r>
              <a:rPr lang="de-AT" sz="1600" dirty="0"/>
              <a:t>.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66153" y="3241836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C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1021917" y="3701673"/>
            <a:ext cx="2616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•</a:t>
            </a:r>
            <a:endParaRPr lang="de-AT" sz="1000" dirty="0"/>
          </a:p>
        </p:txBody>
      </p:sp>
      <p:cxnSp>
        <p:nvCxnSpPr>
          <p:cNvPr id="41" name="Gerader Verbinder 40"/>
          <p:cNvCxnSpPr/>
          <p:nvPr/>
        </p:nvCxnSpPr>
        <p:spPr>
          <a:xfrm flipV="1">
            <a:off x="1911667" y="3824785"/>
            <a:ext cx="155385" cy="24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r Verbinder 48"/>
          <p:cNvCxnSpPr/>
          <p:nvPr/>
        </p:nvCxnSpPr>
        <p:spPr>
          <a:xfrm rot="5400000" flipV="1">
            <a:off x="1451243" y="3824660"/>
            <a:ext cx="155385" cy="24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feld 49"/>
          <p:cNvSpPr txBox="1"/>
          <p:nvPr/>
        </p:nvSpPr>
        <p:spPr>
          <a:xfrm>
            <a:off x="1136692" y="3245390"/>
            <a:ext cx="3497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N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1407231" y="3248944"/>
            <a:ext cx="354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O</a:t>
            </a:r>
          </a:p>
        </p:txBody>
      </p:sp>
      <p:sp>
        <p:nvSpPr>
          <p:cNvPr id="52" name="Textfeld 51"/>
          <p:cNvSpPr txBox="1"/>
          <p:nvPr/>
        </p:nvSpPr>
        <p:spPr>
          <a:xfrm>
            <a:off x="1677770" y="3252498"/>
            <a:ext cx="380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Cl</a:t>
            </a:r>
          </a:p>
        </p:txBody>
      </p:sp>
      <p:sp>
        <p:nvSpPr>
          <p:cNvPr id="53" name="Textfeld 52"/>
          <p:cNvSpPr txBox="1"/>
          <p:nvPr/>
        </p:nvSpPr>
        <p:spPr>
          <a:xfrm>
            <a:off x="1948309" y="3256052"/>
            <a:ext cx="3449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H</a:t>
            </a:r>
          </a:p>
        </p:txBody>
      </p:sp>
      <p:sp>
        <p:nvSpPr>
          <p:cNvPr id="57" name="Textfeld 56"/>
          <p:cNvSpPr txBox="1"/>
          <p:nvPr/>
        </p:nvSpPr>
        <p:spPr>
          <a:xfrm>
            <a:off x="1075730" y="405761"/>
            <a:ext cx="472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="1" dirty="0"/>
              <a:t>Übung – Moleküle nach der Lewis-Schreibweise</a:t>
            </a:r>
          </a:p>
        </p:txBody>
      </p:sp>
      <p:pic>
        <p:nvPicPr>
          <p:cNvPr id="1026" name="Picture 2" descr="Bildergebnis für h2o strukturformel">
            <a:extLst>
              <a:ext uri="{FF2B5EF4-FFF2-40B4-BE49-F238E27FC236}">
                <a16:creationId xmlns:a16="http://schemas.microsoft.com/office/drawing/2014/main" id="{427451F9-C50D-45B8-BF87-76F93AEC0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206" y="4714039"/>
            <a:ext cx="822049" cy="56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F22E03EA-0631-4DB4-A8CE-02A926057DC0}"/>
              </a:ext>
            </a:extLst>
          </p:cNvPr>
          <p:cNvSpPr txBox="1"/>
          <p:nvPr/>
        </p:nvSpPr>
        <p:spPr>
          <a:xfrm>
            <a:off x="5451671" y="4595959"/>
            <a:ext cx="3497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N</a:t>
            </a:r>
          </a:p>
        </p:txBody>
      </p:sp>
      <p:pic>
        <p:nvPicPr>
          <p:cNvPr id="1028" name="Picture 4" descr="Bildergebnis für ch4 strukturformel">
            <a:extLst>
              <a:ext uri="{FF2B5EF4-FFF2-40B4-BE49-F238E27FC236}">
                <a16:creationId xmlns:a16="http://schemas.microsoft.com/office/drawing/2014/main" id="{E1E66A07-4F2D-45AA-BC73-37760DD25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275" y="4595959"/>
            <a:ext cx="895198" cy="930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ildergebnis für co2 strukturformel">
            <a:extLst>
              <a:ext uri="{FF2B5EF4-FFF2-40B4-BE49-F238E27FC236}">
                <a16:creationId xmlns:a16="http://schemas.microsoft.com/office/drawing/2014/main" id="{01245655-9D76-4087-83D7-B96410B26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493" y="4885773"/>
            <a:ext cx="1048234" cy="350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95E13FD-7FFB-46CA-9EFA-097F5D48E075}"/>
              </a:ext>
            </a:extLst>
          </p:cNvPr>
          <p:cNvCxnSpPr/>
          <p:nvPr/>
        </p:nvCxnSpPr>
        <p:spPr>
          <a:xfrm flipV="1">
            <a:off x="5548866" y="4653716"/>
            <a:ext cx="155385" cy="24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BBC4847E-B3C7-486D-8D02-96E71724A7D9}"/>
              </a:ext>
            </a:extLst>
          </p:cNvPr>
          <p:cNvCxnSpPr/>
          <p:nvPr/>
        </p:nvCxnSpPr>
        <p:spPr>
          <a:xfrm flipV="1">
            <a:off x="5723754" y="4813770"/>
            <a:ext cx="155385" cy="24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570237DF-4CB8-4617-874A-7A40DA17407D}"/>
              </a:ext>
            </a:extLst>
          </p:cNvPr>
          <p:cNvCxnSpPr/>
          <p:nvPr/>
        </p:nvCxnSpPr>
        <p:spPr>
          <a:xfrm flipV="1">
            <a:off x="5354635" y="4813770"/>
            <a:ext cx="155385" cy="24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33106082-49F5-4363-A4D6-42961EC8AF51}"/>
              </a:ext>
            </a:extLst>
          </p:cNvPr>
          <p:cNvCxnSpPr/>
          <p:nvPr/>
        </p:nvCxnSpPr>
        <p:spPr>
          <a:xfrm rot="5400000" flipV="1">
            <a:off x="5548743" y="4995946"/>
            <a:ext cx="155385" cy="24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>
            <a:extLst>
              <a:ext uri="{FF2B5EF4-FFF2-40B4-BE49-F238E27FC236}">
                <a16:creationId xmlns:a16="http://schemas.microsoft.com/office/drawing/2014/main" id="{49082952-2E62-4F37-820B-9E8EE96CD987}"/>
              </a:ext>
            </a:extLst>
          </p:cNvPr>
          <p:cNvSpPr txBox="1"/>
          <p:nvPr/>
        </p:nvSpPr>
        <p:spPr>
          <a:xfrm>
            <a:off x="5801200" y="4595959"/>
            <a:ext cx="3449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H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6594CB91-7E34-4C57-8F96-55C381006672}"/>
              </a:ext>
            </a:extLst>
          </p:cNvPr>
          <p:cNvSpPr txBox="1"/>
          <p:nvPr/>
        </p:nvSpPr>
        <p:spPr>
          <a:xfrm>
            <a:off x="5456234" y="4996068"/>
            <a:ext cx="3449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H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91B100D0-6646-4681-87A0-ABB2D2FD42B3}"/>
              </a:ext>
            </a:extLst>
          </p:cNvPr>
          <p:cNvSpPr txBox="1"/>
          <p:nvPr/>
        </p:nvSpPr>
        <p:spPr>
          <a:xfrm>
            <a:off x="5079892" y="4613715"/>
            <a:ext cx="3449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H</a:t>
            </a:r>
          </a:p>
        </p:txBody>
      </p:sp>
      <p:pic>
        <p:nvPicPr>
          <p:cNvPr id="1032" name="Picture 8" descr="Bildergebnis für c2h2 strukturformel">
            <a:extLst>
              <a:ext uri="{FF2B5EF4-FFF2-40B4-BE49-F238E27FC236}">
                <a16:creationId xmlns:a16="http://schemas.microsoft.com/office/drawing/2014/main" id="{07894ED9-42A3-4B63-BA89-8029582CF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414" y="6038937"/>
            <a:ext cx="1113388" cy="608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feld 23">
            <a:extLst>
              <a:ext uri="{FF2B5EF4-FFF2-40B4-BE49-F238E27FC236}">
                <a16:creationId xmlns:a16="http://schemas.microsoft.com/office/drawing/2014/main" id="{659B84D7-A1C1-4120-A8EC-2B23D38F1A25}"/>
              </a:ext>
            </a:extLst>
          </p:cNvPr>
          <p:cNvSpPr txBox="1"/>
          <p:nvPr/>
        </p:nvSpPr>
        <p:spPr>
          <a:xfrm>
            <a:off x="2890177" y="6143237"/>
            <a:ext cx="3449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H</a:t>
            </a:r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5F85D323-2578-408C-9BB5-56399FF72687}"/>
              </a:ext>
            </a:extLst>
          </p:cNvPr>
          <p:cNvCxnSpPr/>
          <p:nvPr/>
        </p:nvCxnSpPr>
        <p:spPr>
          <a:xfrm flipV="1">
            <a:off x="3157450" y="6343292"/>
            <a:ext cx="155385" cy="24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>
            <a:extLst>
              <a:ext uri="{FF2B5EF4-FFF2-40B4-BE49-F238E27FC236}">
                <a16:creationId xmlns:a16="http://schemas.microsoft.com/office/drawing/2014/main" id="{AC3EF993-03E4-4C8B-A0FA-0058B4FDD06C}"/>
              </a:ext>
            </a:extLst>
          </p:cNvPr>
          <p:cNvSpPr txBox="1"/>
          <p:nvPr/>
        </p:nvSpPr>
        <p:spPr>
          <a:xfrm>
            <a:off x="3248472" y="6143237"/>
            <a:ext cx="380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Cl</a:t>
            </a:r>
          </a:p>
        </p:txBody>
      </p:sp>
    </p:spTree>
    <p:extLst>
      <p:ext uri="{BB962C8B-B14F-4D97-AF65-F5344CB8AC3E}">
        <p14:creationId xmlns:p14="http://schemas.microsoft.com/office/powerpoint/2010/main" val="3918894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90</Words>
  <Application>Microsoft Office PowerPoint</Application>
  <PresentationFormat>A4-Papier (210 x 297 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andreas.liebeg@tourismusschule.at</dc:creator>
  <cp:lastModifiedBy>LIEBEG Andreas</cp:lastModifiedBy>
  <cp:revision>11</cp:revision>
  <dcterms:created xsi:type="dcterms:W3CDTF">2017-06-23T07:33:18Z</dcterms:created>
  <dcterms:modified xsi:type="dcterms:W3CDTF">2017-06-28T07:53:41Z</dcterms:modified>
</cp:coreProperties>
</file>