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0"/>
  </p:notesMasterIdLst>
  <p:sldIdLst>
    <p:sldId id="257" r:id="rId2"/>
    <p:sldId id="339" r:id="rId3"/>
    <p:sldId id="340" r:id="rId4"/>
    <p:sldId id="341" r:id="rId5"/>
    <p:sldId id="295" r:id="rId6"/>
    <p:sldId id="296" r:id="rId7"/>
    <p:sldId id="297" r:id="rId8"/>
    <p:sldId id="325" r:id="rId9"/>
    <p:sldId id="298" r:id="rId10"/>
    <p:sldId id="299" r:id="rId11"/>
    <p:sldId id="326" r:id="rId12"/>
    <p:sldId id="328" r:id="rId13"/>
    <p:sldId id="308" r:id="rId14"/>
    <p:sldId id="329" r:id="rId15"/>
    <p:sldId id="330" r:id="rId16"/>
    <p:sldId id="331" r:id="rId17"/>
    <p:sldId id="332" r:id="rId18"/>
    <p:sldId id="333" r:id="rId19"/>
    <p:sldId id="334" r:id="rId20"/>
    <p:sldId id="335" r:id="rId21"/>
    <p:sldId id="327" r:id="rId22"/>
    <p:sldId id="303" r:id="rId23"/>
    <p:sldId id="306" r:id="rId24"/>
    <p:sldId id="307" r:id="rId25"/>
    <p:sldId id="338" r:id="rId26"/>
    <p:sldId id="336" r:id="rId27"/>
    <p:sldId id="337" r:id="rId28"/>
    <p:sldId id="309" r:id="rId2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A931"/>
    <a:srgbClr val="C0E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5401" autoAdjust="0"/>
  </p:normalViewPr>
  <p:slideViewPr>
    <p:cSldViewPr snapToGrid="0">
      <p:cViewPr varScale="1">
        <p:scale>
          <a:sx n="111" d="100"/>
          <a:sy n="111" d="100"/>
        </p:scale>
        <p:origin x="456" y="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A2233A-F38F-464E-8FDA-783E7FC6DC9B}" type="datetimeFigureOut">
              <a:rPr lang="de-AT" smtClean="0"/>
              <a:t>12.03.2018</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63E16D-524E-4E0D-9B69-0AF5B2C02867}" type="slidenum">
              <a:rPr lang="de-AT" smtClean="0"/>
              <a:t>‹Nr.›</a:t>
            </a:fld>
            <a:endParaRPr lang="de-AT"/>
          </a:p>
        </p:txBody>
      </p:sp>
    </p:spTree>
    <p:extLst>
      <p:ext uri="{BB962C8B-B14F-4D97-AF65-F5344CB8AC3E}">
        <p14:creationId xmlns:p14="http://schemas.microsoft.com/office/powerpoint/2010/main" val="19854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4D4BCCE-5E94-4BED-B55E-00AB07F1CD67}" type="datetimeFigureOut">
              <a:rPr lang="de-DE" smtClean="0"/>
              <a:t>12.03.2018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7C5842C-22F5-4273-ADBC-F263A5AAF89D}" type="slidenum">
              <a:rPr lang="de-DE" smtClean="0"/>
              <a:t>‹Nr.›</a:t>
            </a:fld>
            <a:endParaRPr lang="de-DE"/>
          </a:p>
        </p:txBody>
      </p:sp>
      <p:pic>
        <p:nvPicPr>
          <p:cNvPr id="8" name="Grafik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2" descr="Bildergebnis für PH Wie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604564" y="6081410"/>
            <a:ext cx="517783" cy="5373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Bildergebnis für PH Wien"/>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359298" y="6081410"/>
            <a:ext cx="537311" cy="5373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Bildergebnis für PH NÖ"/>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133560" y="6081410"/>
            <a:ext cx="1023449" cy="537311"/>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descr="Ein Bild, das Objekt, Uhr enthält.&#10;&#10;Mit hoher Zuverlässigkeit generierte Beschreibu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57009" y="6174922"/>
            <a:ext cx="2800815" cy="350286"/>
          </a:xfrm>
          <a:prstGeom prst="rect">
            <a:avLst/>
          </a:prstGeom>
        </p:spPr>
      </p:pic>
      <p:pic>
        <p:nvPicPr>
          <p:cNvPr id="13" name="Picture 2" descr="cropped-phelsqu.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959339" y="6173787"/>
            <a:ext cx="1460500" cy="365125"/>
          </a:xfrm>
          <a:prstGeom prst="rect">
            <a:avLst/>
          </a:prstGeom>
          <a:noFill/>
          <a:extLst>
            <a:ext uri="{909E8E84-426E-40DD-AFC4-6F175D3DCCD1}">
              <a14:hiddenFill xmlns:a14="http://schemas.microsoft.com/office/drawing/2010/main">
                <a:solidFill>
                  <a:srgbClr val="FFFFFF"/>
                </a:solidFill>
              </a14:hiddenFill>
            </a:ext>
          </a:extLst>
        </p:spPr>
      </p:pic>
      <p:pic>
        <p:nvPicPr>
          <p:cNvPr id="14" name="Grafik 13">
            <a:extLst>
              <a:ext uri="{FF2B5EF4-FFF2-40B4-BE49-F238E27FC236}">
                <a16:creationId xmlns:a16="http://schemas.microsoft.com/office/drawing/2014/main" id="{B9D58046-3A89-4A4C-93E4-16FC45618F7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64452"/>
          <a:stretch/>
        </p:blipFill>
        <p:spPr>
          <a:xfrm>
            <a:off x="4001362" y="6081410"/>
            <a:ext cx="812821" cy="597561"/>
          </a:xfrm>
          <a:prstGeom prst="rect">
            <a:avLst/>
          </a:prstGeom>
        </p:spPr>
      </p:pic>
    </p:spTree>
    <p:extLst>
      <p:ext uri="{BB962C8B-B14F-4D97-AF65-F5344CB8AC3E}">
        <p14:creationId xmlns:p14="http://schemas.microsoft.com/office/powerpoint/2010/main" val="1772473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84D4BCCE-5E94-4BED-B55E-00AB07F1CD67}" type="datetimeFigureOut">
              <a:rPr lang="de-DE" smtClean="0"/>
              <a:t>12.03.2018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7C5842C-22F5-4273-ADBC-F263A5AAF89D}" type="slidenum">
              <a:rPr lang="de-DE" smtClean="0"/>
              <a:t>‹Nr.›</a:t>
            </a:fld>
            <a:endParaRPr lang="de-DE"/>
          </a:p>
        </p:txBody>
      </p:sp>
    </p:spTree>
    <p:extLst>
      <p:ext uri="{BB962C8B-B14F-4D97-AF65-F5344CB8AC3E}">
        <p14:creationId xmlns:p14="http://schemas.microsoft.com/office/powerpoint/2010/main" val="2669522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4D4BCCE-5E94-4BED-B55E-00AB07F1CD67}" type="datetimeFigureOut">
              <a:rPr lang="de-DE" smtClean="0"/>
              <a:t>12.03.2018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7C5842C-22F5-4273-ADBC-F263A5AAF89D}" type="slidenum">
              <a:rPr lang="de-DE" smtClean="0"/>
              <a:t>‹Nr.›</a:t>
            </a:fld>
            <a:endParaRPr lang="de-DE"/>
          </a:p>
        </p:txBody>
      </p:sp>
    </p:spTree>
    <p:extLst>
      <p:ext uri="{BB962C8B-B14F-4D97-AF65-F5344CB8AC3E}">
        <p14:creationId xmlns:p14="http://schemas.microsoft.com/office/powerpoint/2010/main" val="2532993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4D4BCCE-5E94-4BED-B55E-00AB07F1CD67}" type="datetimeFigureOut">
              <a:rPr lang="de-DE" smtClean="0"/>
              <a:t>12.03.2018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7C5842C-22F5-4273-ADBC-F263A5AAF89D}" type="slidenum">
              <a:rPr lang="de-DE" smtClean="0"/>
              <a:t>‹Nr.›</a:t>
            </a:fld>
            <a:endParaRPr lang="de-DE"/>
          </a:p>
        </p:txBody>
      </p:sp>
    </p:spTree>
    <p:extLst>
      <p:ext uri="{BB962C8B-B14F-4D97-AF65-F5344CB8AC3E}">
        <p14:creationId xmlns:p14="http://schemas.microsoft.com/office/powerpoint/2010/main" val="3072048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4D4BCCE-5E94-4BED-B55E-00AB07F1CD67}" type="datetimeFigureOut">
              <a:rPr lang="de-DE" smtClean="0"/>
              <a:t>12.03.2018</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D7C5842C-22F5-4273-ADBC-F263A5AAF89D}" type="slidenum">
              <a:rPr lang="de-DE" smtClean="0"/>
              <a:t>‹Nr.›</a:t>
            </a:fld>
            <a:endParaRPr lang="de-DE"/>
          </a:p>
        </p:txBody>
      </p:sp>
      <p:pic>
        <p:nvPicPr>
          <p:cNvPr id="5" name="Grafik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2" descr="Bildergebnis für PH Wie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604564" y="6081410"/>
            <a:ext cx="517783" cy="5373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ildergebnis für PH Wien"/>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359298" y="6081410"/>
            <a:ext cx="537311" cy="5373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Bildergebnis für PH NÖ"/>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133560" y="6081410"/>
            <a:ext cx="1023449" cy="537311"/>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descr="Ein Bild, das Objekt, Uhr enthält.&#10;&#10;Mit hoher Zuverlässigkeit generierte Beschreibu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57009" y="6174922"/>
            <a:ext cx="2800815" cy="350286"/>
          </a:xfrm>
          <a:prstGeom prst="rect">
            <a:avLst/>
          </a:prstGeom>
        </p:spPr>
      </p:pic>
      <p:pic>
        <p:nvPicPr>
          <p:cNvPr id="11" name="Picture 2" descr="cropped-phelsqu.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969820" y="6157912"/>
            <a:ext cx="1460504" cy="365126"/>
          </a:xfrm>
          <a:prstGeom prst="rect">
            <a:avLst/>
          </a:prstGeom>
          <a:noFill/>
          <a:extLst>
            <a:ext uri="{909E8E84-426E-40DD-AFC4-6F175D3DCCD1}">
              <a14:hiddenFill xmlns:a14="http://schemas.microsoft.com/office/drawing/2010/main">
                <a:solidFill>
                  <a:srgbClr val="FFFFFF"/>
                </a:solidFill>
              </a14:hiddenFill>
            </a:ext>
          </a:extLst>
        </p:spPr>
      </p:pic>
      <p:sp>
        <p:nvSpPr>
          <p:cNvPr id="12" name="Foliennummernplatzhalter 3"/>
          <p:cNvSpPr txBox="1">
            <a:spLocks/>
          </p:cNvSpPr>
          <p:nvPr userDrawn="1"/>
        </p:nvSpPr>
        <p:spPr>
          <a:xfrm>
            <a:off x="8763000" y="65087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AT" dirty="0"/>
              <a:t>Seite </a:t>
            </a:r>
            <a:fld id="{C5305381-048B-431B-8586-E533D5D17F52}" type="slidenum">
              <a:rPr lang="de-AT" smtClean="0"/>
              <a:pPr>
                <a:defRPr/>
              </a:pPr>
              <a:t>‹Nr.›</a:t>
            </a:fld>
            <a:endParaRPr lang="de-AT" dirty="0"/>
          </a:p>
        </p:txBody>
      </p:sp>
      <p:pic>
        <p:nvPicPr>
          <p:cNvPr id="13" name="Grafik 12">
            <a:extLst>
              <a:ext uri="{FF2B5EF4-FFF2-40B4-BE49-F238E27FC236}">
                <a16:creationId xmlns:a16="http://schemas.microsoft.com/office/drawing/2014/main" id="{A1426654-FB5B-4C7C-8DA1-BB37C7B8CA04}"/>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64452"/>
          <a:stretch/>
        </p:blipFill>
        <p:spPr>
          <a:xfrm>
            <a:off x="4000784" y="6093751"/>
            <a:ext cx="812821" cy="597561"/>
          </a:xfrm>
          <a:prstGeom prst="rect">
            <a:avLst/>
          </a:prstGeom>
        </p:spPr>
      </p:pic>
    </p:spTree>
    <p:extLst>
      <p:ext uri="{BB962C8B-B14F-4D97-AF65-F5344CB8AC3E}">
        <p14:creationId xmlns:p14="http://schemas.microsoft.com/office/powerpoint/2010/main" val="4245094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ohne Fußzeile">
    <p:spTree>
      <p:nvGrpSpPr>
        <p:cNvPr id="1" name=""/>
        <p:cNvGrpSpPr/>
        <p:nvPr/>
      </p:nvGrpSpPr>
      <p:grpSpPr>
        <a:xfrm>
          <a:off x="0" y="0"/>
          <a:ext cx="0" cy="0"/>
          <a:chOff x="0" y="0"/>
          <a:chExt cx="0" cy="0"/>
        </a:xfrm>
      </p:grpSpPr>
      <p:pic>
        <p:nvPicPr>
          <p:cNvPr id="5" name="Grafik 4"/>
          <p:cNvPicPr>
            <a:picLocks noChangeAspect="1"/>
          </p:cNvPicPr>
          <p:nvPr userDrawn="1"/>
        </p:nvPicPr>
        <p:blipFill rotWithShape="1">
          <a:blip r:embed="rId2">
            <a:extLst>
              <a:ext uri="{28A0092B-C50C-407E-A947-70E740481C1C}">
                <a14:useLocalDpi xmlns:a14="http://schemas.microsoft.com/office/drawing/2010/main" val="0"/>
              </a:ext>
            </a:extLst>
          </a:blip>
          <a:srcRect b="13333"/>
          <a:stretch/>
        </p:blipFill>
        <p:spPr>
          <a:xfrm>
            <a:off x="0" y="0"/>
            <a:ext cx="12192000" cy="5943600"/>
          </a:xfrm>
          <a:prstGeom prst="rect">
            <a:avLst/>
          </a:prstGeom>
        </p:spPr>
      </p:pic>
    </p:spTree>
    <p:extLst>
      <p:ext uri="{BB962C8B-B14F-4D97-AF65-F5344CB8AC3E}">
        <p14:creationId xmlns:p14="http://schemas.microsoft.com/office/powerpoint/2010/main" val="2135154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84D4BCCE-5E94-4BED-B55E-00AB07F1CD67}" type="datetimeFigureOut">
              <a:rPr lang="de-DE" smtClean="0"/>
              <a:t>12.03.2018</a:t>
            </a:fld>
            <a:endParaRPr lang="de-DE"/>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D7C5842C-22F5-4273-ADBC-F263A5AAF89D}" type="slidenum">
              <a:rPr lang="de-DE" smtClean="0"/>
              <a:t>‹Nr.›</a:t>
            </a:fld>
            <a:endParaRPr lang="de-DE"/>
          </a:p>
        </p:txBody>
      </p:sp>
    </p:spTree>
    <p:extLst>
      <p:ext uri="{BB962C8B-B14F-4D97-AF65-F5344CB8AC3E}">
        <p14:creationId xmlns:p14="http://schemas.microsoft.com/office/powerpoint/2010/main" val="835653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84D4BCCE-5E94-4BED-B55E-00AB07F1CD67}" type="datetimeFigureOut">
              <a:rPr lang="de-DE" smtClean="0"/>
              <a:t>12.03.2018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7C5842C-22F5-4273-ADBC-F263A5AAF89D}" type="slidenum">
              <a:rPr lang="de-DE" smtClean="0"/>
              <a:t>‹Nr.›</a:t>
            </a:fld>
            <a:endParaRPr lang="de-DE"/>
          </a:p>
        </p:txBody>
      </p:sp>
    </p:spTree>
    <p:extLst>
      <p:ext uri="{BB962C8B-B14F-4D97-AF65-F5344CB8AC3E}">
        <p14:creationId xmlns:p14="http://schemas.microsoft.com/office/powerpoint/2010/main" val="2708077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84D4BCCE-5E94-4BED-B55E-00AB07F1CD67}" type="datetimeFigureOut">
              <a:rPr lang="de-DE" smtClean="0"/>
              <a:t>12.03.2018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7C5842C-22F5-4273-ADBC-F263A5AAF89D}" type="slidenum">
              <a:rPr lang="de-DE" smtClean="0"/>
              <a:t>‹Nr.›</a:t>
            </a:fld>
            <a:endParaRPr lang="de-DE"/>
          </a:p>
        </p:txBody>
      </p:sp>
    </p:spTree>
    <p:extLst>
      <p:ext uri="{BB962C8B-B14F-4D97-AF65-F5344CB8AC3E}">
        <p14:creationId xmlns:p14="http://schemas.microsoft.com/office/powerpoint/2010/main" val="3887053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84D4BCCE-5E94-4BED-B55E-00AB07F1CD67}" type="datetimeFigureOut">
              <a:rPr lang="de-DE" smtClean="0"/>
              <a:t>12.03.2018</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D7C5842C-22F5-4273-ADBC-F263A5AAF89D}" type="slidenum">
              <a:rPr lang="de-DE" smtClean="0"/>
              <a:t>‹Nr.›</a:t>
            </a:fld>
            <a:endParaRPr lang="de-DE"/>
          </a:p>
        </p:txBody>
      </p:sp>
    </p:spTree>
    <p:extLst>
      <p:ext uri="{BB962C8B-B14F-4D97-AF65-F5344CB8AC3E}">
        <p14:creationId xmlns:p14="http://schemas.microsoft.com/office/powerpoint/2010/main" val="4219378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84D4BCCE-5E94-4BED-B55E-00AB07F1CD67}" type="datetimeFigureOut">
              <a:rPr lang="de-DE" smtClean="0"/>
              <a:t>12.03.2018</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D7C5842C-22F5-4273-ADBC-F263A5AAF89D}" type="slidenum">
              <a:rPr lang="de-DE" smtClean="0"/>
              <a:t>‹Nr.›</a:t>
            </a:fld>
            <a:endParaRPr lang="de-DE"/>
          </a:p>
        </p:txBody>
      </p:sp>
    </p:spTree>
    <p:extLst>
      <p:ext uri="{BB962C8B-B14F-4D97-AF65-F5344CB8AC3E}">
        <p14:creationId xmlns:p14="http://schemas.microsoft.com/office/powerpoint/2010/main" val="383515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84D4BCCE-5E94-4BED-B55E-00AB07F1CD67}" type="datetimeFigureOut">
              <a:rPr lang="de-DE" smtClean="0"/>
              <a:t>12.03.2018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7C5842C-22F5-4273-ADBC-F263A5AAF89D}" type="slidenum">
              <a:rPr lang="de-DE" smtClean="0"/>
              <a:t>‹Nr.›</a:t>
            </a:fld>
            <a:endParaRPr lang="de-DE"/>
          </a:p>
        </p:txBody>
      </p:sp>
    </p:spTree>
    <p:extLst>
      <p:ext uri="{BB962C8B-B14F-4D97-AF65-F5344CB8AC3E}">
        <p14:creationId xmlns:p14="http://schemas.microsoft.com/office/powerpoint/2010/main" val="327414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4BCCE-5E94-4BED-B55E-00AB07F1CD67}" type="datetimeFigureOut">
              <a:rPr lang="de-DE" smtClean="0"/>
              <a:t>12.03.2018</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C5842C-22F5-4273-ADBC-F263A5AAF89D}" type="slidenum">
              <a:rPr lang="de-DE" smtClean="0"/>
              <a:t>‹Nr.›</a:t>
            </a:fld>
            <a:endParaRPr lang="de-DE"/>
          </a:p>
        </p:txBody>
      </p:sp>
      <p:pic>
        <p:nvPicPr>
          <p:cNvPr id="7" name="Picture 2" descr="Bildergebnis für PH Wien"/>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6604564" y="6092427"/>
            <a:ext cx="517783" cy="5373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Bildergebnis für PH Wien"/>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359298" y="6081410"/>
            <a:ext cx="537311" cy="5373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Bildergebnis für PH NÖ"/>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8133560" y="6081410"/>
            <a:ext cx="1023449" cy="537311"/>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descr="Ein Bild, das Objekt, Uhr enthält.&#10;&#10;Mit hoher Zuverlässigkeit generierte Beschreibu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9157009" y="6174922"/>
            <a:ext cx="2800815" cy="350286"/>
          </a:xfrm>
          <a:prstGeom prst="rect">
            <a:avLst/>
          </a:prstGeom>
        </p:spPr>
      </p:pic>
      <p:sp>
        <p:nvSpPr>
          <p:cNvPr id="11" name="Foliennummernplatzhalter 3"/>
          <p:cNvSpPr txBox="1">
            <a:spLocks/>
          </p:cNvSpPr>
          <p:nvPr userDrawn="1"/>
        </p:nvSpPr>
        <p:spPr>
          <a:xfrm>
            <a:off x="8763000" y="6508750"/>
            <a:ext cx="27432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7C5842C-22F5-4273-ADBC-F263A5AAF89D}" type="slidenum">
              <a:rPr lang="de-DE" smtClean="0"/>
              <a:pPr algn="r"/>
              <a:t>‹Nr.›</a:t>
            </a:fld>
            <a:endParaRPr lang="de-DE"/>
          </a:p>
        </p:txBody>
      </p:sp>
      <p:pic>
        <p:nvPicPr>
          <p:cNvPr id="12" name="Picture 2" descr="cropped-phelsqu.png"/>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12060" y="6197600"/>
            <a:ext cx="2095500" cy="52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345271"/>
      </p:ext>
    </p:extLst>
  </p:cSld>
  <p:clrMap bg1="lt1" tx1="dk1" bg2="lt2" tx2="dk2" accent1="accent1" accent2="accent2" accent3="accent3" accent4="accent4" accent5="accent5" accent6="accent6" hlink="hlink" folHlink="folHlink"/>
  <p:sldLayoutIdLst>
    <p:sldLayoutId id="2147483664" r:id="rId1"/>
    <p:sldLayoutId id="2147483662" r:id="rId2"/>
    <p:sldLayoutId id="214748367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hyperlink" Target="https://www.winklerschulbedarf.com/de/c/u1-hz-holzwurfel#1" TargetMode="Externa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indisplay.com" TargetMode="Externa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bit.do/beebot-flipchart-ideen"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beebot.baa.at/"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hyperlink" Target="http://medienkindergarten.wien/medienpraxis/roboter-coding/der-bienenroboter-bee-bot/" TargetMode="External"/><Relationship Id="rId3" Type="http://schemas.openxmlformats.org/officeDocument/2006/relationships/hyperlink" Target="http://beebot.ibach.at/" TargetMode="External"/><Relationship Id="rId7" Type="http://schemas.openxmlformats.org/officeDocument/2006/relationships/hyperlink" Target="http://www.communication4all.co.uk/http/beebot.htm" TargetMode="External"/><Relationship Id="rId2" Type="http://schemas.openxmlformats.org/officeDocument/2006/relationships/hyperlink" Target="http://dlpl.beebot.at/" TargetMode="External"/><Relationship Id="rId1" Type="http://schemas.openxmlformats.org/officeDocument/2006/relationships/slideLayout" Target="../slideLayouts/slideLayout2.xml"/><Relationship Id="rId6" Type="http://schemas.openxmlformats.org/officeDocument/2006/relationships/hyperlink" Target="https://www.primarytreasurechest.com/teachingresources/category/bee-bots-resources.html" TargetMode="External"/><Relationship Id="rId5" Type="http://schemas.openxmlformats.org/officeDocument/2006/relationships/hyperlink" Target="http://www.brandy-test.at/wp-content/uploads/beebot_Web.pdf" TargetMode="External"/><Relationship Id="rId4" Type="http://schemas.openxmlformats.org/officeDocument/2006/relationships/hyperlink" Target="http://hemi.bplaced.net/EDV-Betreuung/BeeBot/BeeBot-Skriptum.pdf"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app-download.com/android/1853/cargo-bot/" TargetMode="External"/><Relationship Id="rId3" Type="http://schemas.openxmlformats.org/officeDocument/2006/relationships/hyperlink" Target="https://play.google.com/store/apps/details?id=air.BlueBot&amp;hl=de" TargetMode="External"/><Relationship Id="rId7" Type="http://schemas.openxmlformats.org/officeDocument/2006/relationships/hyperlink" Target="https://itunes.apple.com/at/app/lightbot-code-hour/id873943739?mt=8" TargetMode="External"/><Relationship Id="rId2" Type="http://schemas.openxmlformats.org/officeDocument/2006/relationships/hyperlink" Target="https://itunes.apple.com/at/app/bee-bot/id500131639?mt=8" TargetMode="External"/><Relationship Id="rId1" Type="http://schemas.openxmlformats.org/officeDocument/2006/relationships/slideLayout" Target="../slideLayouts/slideLayout2.xml"/><Relationship Id="rId6" Type="http://schemas.openxmlformats.org/officeDocument/2006/relationships/hyperlink" Target="https://play.google.com/store/apps/details?id=com.lightbot.lightbothoc&amp;hl=de" TargetMode="External"/><Relationship Id="rId5" Type="http://schemas.openxmlformats.org/officeDocument/2006/relationships/hyperlink" Target="http://lightbot.com/hour-of-code.html" TargetMode="External"/><Relationship Id="rId4" Type="http://schemas.openxmlformats.org/officeDocument/2006/relationships/hyperlink" Target="https://itunes.apple.com/at/app/blue-bot/id957753068?mt=8" TargetMode="External"/><Relationship Id="rId9" Type="http://schemas.openxmlformats.org/officeDocument/2006/relationships/hyperlink" Target="https://itunes.apple.com/at/app/cargo-bot/id519690804?mt=8"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936171" y="274876"/>
            <a:ext cx="9960429" cy="2387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de-AT" sz="3600" dirty="0">
                <a:latin typeface="Arial Black" panose="020B0A04020102020204" pitchFamily="34" charset="0"/>
              </a:rPr>
            </a:br>
            <a:r>
              <a:rPr lang="de-AT" sz="3600" dirty="0">
                <a:latin typeface="Arial Black" panose="020B0A04020102020204" pitchFamily="34" charset="0"/>
              </a:rPr>
              <a:t>Denken lernen – Probleme lösen (DLPL) </a:t>
            </a:r>
          </a:p>
        </p:txBody>
      </p:sp>
      <p:sp>
        <p:nvSpPr>
          <p:cNvPr id="5" name="Untertitel 2"/>
          <p:cNvSpPr txBox="1">
            <a:spLocks/>
          </p:cNvSpPr>
          <p:nvPr/>
        </p:nvSpPr>
        <p:spPr>
          <a:xfrm>
            <a:off x="1012372" y="2276904"/>
            <a:ext cx="9492343"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de-AT" altLang="en-US" b="1" i="1" dirty="0" err="1">
                <a:sym typeface="+mn-lt"/>
              </a:rPr>
              <a:t>BeeBots</a:t>
            </a:r>
            <a:endParaRPr lang="de-AT" altLang="en-US" b="1" i="1" dirty="0">
              <a:sym typeface="+mn-lt"/>
            </a:endParaRPr>
          </a:p>
          <a:p>
            <a:pPr marL="0" indent="0">
              <a:spcBef>
                <a:spcPct val="0"/>
              </a:spcBef>
              <a:spcAft>
                <a:spcPct val="0"/>
              </a:spcAft>
              <a:buNone/>
            </a:pPr>
            <a:endParaRPr lang="de-AT" altLang="en-US" b="1" i="1" dirty="0">
              <a:sym typeface="+mn-lt"/>
            </a:endParaRPr>
          </a:p>
          <a:p>
            <a:pPr marL="0" indent="0">
              <a:buNone/>
            </a:pPr>
            <a:endParaRPr lang="de-AT" b="1" i="1" dirty="0"/>
          </a:p>
        </p:txBody>
      </p:sp>
      <p:pic>
        <p:nvPicPr>
          <p:cNvPr id="1026" name="Picture 2" descr="Creative Commons Lizenzvertr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372" y="4607413"/>
            <a:ext cx="838200" cy="29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893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4294967295"/>
          </p:nvPr>
        </p:nvSpPr>
        <p:spPr>
          <a:xfrm>
            <a:off x="278818" y="1760995"/>
            <a:ext cx="8528752" cy="4156726"/>
          </a:xfrm>
        </p:spPr>
        <p:txBody>
          <a:bodyPr vert="horz" lIns="91440" tIns="45720" rIns="91440" bIns="45720" rtlCol="0" anchor="t">
            <a:normAutofit fontScale="92500" lnSpcReduction="20000"/>
          </a:bodyPr>
          <a:lstStyle/>
          <a:p>
            <a:pPr marL="0" indent="0">
              <a:buNone/>
            </a:pPr>
            <a:r>
              <a:rPr lang="de-AT" sz="2600" dirty="0"/>
              <a:t>Person legt einen bestimmten Weg mit den </a:t>
            </a:r>
            <a:r>
              <a:rPr lang="de-AT" sz="2600" b="1" dirty="0"/>
              <a:t>Holzwürfeln </a:t>
            </a:r>
            <a:r>
              <a:rPr lang="de-AT" sz="2600" dirty="0"/>
              <a:t>(Pfeilmarkierung) - eine weitere Person geht diesen Weg</a:t>
            </a:r>
          </a:p>
          <a:p>
            <a:pPr marL="0" indent="0">
              <a:buNone/>
            </a:pPr>
            <a:r>
              <a:rPr lang="de-AT" sz="2600" dirty="0"/>
              <a:t>Person formuliert selbst den Weg zu einem bestimmten Ziel. </a:t>
            </a:r>
            <a:br>
              <a:rPr lang="de-AT" sz="2600" dirty="0"/>
            </a:br>
            <a:r>
              <a:rPr lang="de-AT" sz="2600" dirty="0" err="1"/>
              <a:t>zB</a:t>
            </a:r>
            <a:r>
              <a:rPr lang="de-AT" sz="2600" dirty="0"/>
              <a:t>.: „Ich gehe drei Schritte nach vorne, dann ...</a:t>
            </a:r>
            <a:br>
              <a:rPr lang="de-AT" sz="2600" dirty="0">
                <a:latin typeface="+mn-ea"/>
                <a:cs typeface="+mn-ea"/>
              </a:rPr>
            </a:br>
            <a:r>
              <a:rPr lang="de-AT" sz="2600" dirty="0"/>
              <a:t>Die zweite Person legt diesen Weg mit den Würfeln.</a:t>
            </a:r>
          </a:p>
          <a:p>
            <a:pPr marL="0" indent="0">
              <a:buNone/>
            </a:pPr>
            <a:r>
              <a:rPr lang="de-AT" sz="2600" dirty="0"/>
              <a:t>Aufschreiben der Befehle für </a:t>
            </a:r>
            <a:r>
              <a:rPr lang="de-AT" sz="2600" b="1" dirty="0"/>
              <a:t>geometrische Figuren, </a:t>
            </a:r>
            <a:r>
              <a:rPr lang="de-AT" sz="2600" b="1" dirty="0" err="1"/>
              <a:t>zB</a:t>
            </a:r>
            <a:r>
              <a:rPr lang="de-AT" sz="2600" b="1" dirty="0"/>
              <a:t>.</a:t>
            </a:r>
            <a:r>
              <a:rPr lang="de-AT" sz="2600" dirty="0"/>
              <a:t>:</a:t>
            </a:r>
            <a:br>
              <a:rPr lang="en-US" sz="2600" dirty="0">
                <a:latin typeface="+mn-ea"/>
                <a:cs typeface="+mn-ea"/>
              </a:rPr>
            </a:br>
            <a:r>
              <a:rPr lang="de-AT" sz="2600" b="1" dirty="0"/>
              <a:t>Quadrat</a:t>
            </a:r>
            <a:r>
              <a:rPr lang="de-AT" sz="2600" dirty="0"/>
              <a:t> mit Seitenlänge 2 Einheiten: </a:t>
            </a:r>
            <a:br>
              <a:rPr lang="en-US" sz="2600" dirty="0">
                <a:latin typeface="+mn-ea"/>
                <a:cs typeface="+mn-ea"/>
              </a:rPr>
            </a:br>
            <a:r>
              <a:rPr lang="de-AT" sz="2600" dirty="0"/>
              <a:t>FD </a:t>
            </a:r>
            <a:r>
              <a:rPr lang="de-AT" sz="2600" dirty="0" err="1"/>
              <a:t>FD</a:t>
            </a:r>
            <a:r>
              <a:rPr lang="de-AT" sz="2600" dirty="0"/>
              <a:t> RT FD </a:t>
            </a:r>
            <a:r>
              <a:rPr lang="de-AT" sz="2600" dirty="0" err="1"/>
              <a:t>FD</a:t>
            </a:r>
            <a:r>
              <a:rPr lang="de-AT" sz="2600" dirty="0"/>
              <a:t> RT FD </a:t>
            </a:r>
            <a:r>
              <a:rPr lang="de-AT" sz="2600" dirty="0" err="1"/>
              <a:t>FD</a:t>
            </a:r>
            <a:r>
              <a:rPr lang="de-AT" sz="2600" dirty="0"/>
              <a:t> RT FD </a:t>
            </a:r>
            <a:r>
              <a:rPr lang="de-AT" sz="2600" dirty="0" err="1"/>
              <a:t>FD</a:t>
            </a:r>
            <a:r>
              <a:rPr lang="de-AT" sz="2600" dirty="0"/>
              <a:t> RT</a:t>
            </a:r>
            <a:br>
              <a:rPr lang="en-US" sz="2600" dirty="0">
                <a:latin typeface="+mn-ea"/>
                <a:cs typeface="+mn-ea"/>
              </a:rPr>
            </a:br>
            <a:r>
              <a:rPr lang="de-AT" sz="2600" dirty="0"/>
              <a:t>Impulsfrage dazu: Wie könnte man diesen Code vereinfachen?</a:t>
            </a:r>
          </a:p>
          <a:p>
            <a:pPr marL="0" indent="0">
              <a:buNone/>
            </a:pPr>
            <a:endParaRPr lang="de-AT" sz="2400" dirty="0"/>
          </a:p>
          <a:p>
            <a:pPr marL="0" indent="0">
              <a:buNone/>
            </a:pPr>
            <a:r>
              <a:rPr lang="de-AT" sz="1900" b="1" dirty="0"/>
              <a:t>Bezugsquelle Holzwürfel: </a:t>
            </a:r>
            <a:r>
              <a:rPr lang="de-AT" sz="1900" dirty="0">
                <a:hlinkClick r:id="rId2"/>
              </a:rPr>
              <a:t>https://www.winklerschulbedarf.com/de/c/u1-hz-holzwurfel#1</a:t>
            </a:r>
            <a:endParaRPr lang="de-AT" sz="1900" dirty="0"/>
          </a:p>
          <a:p>
            <a:pPr marL="0" indent="0">
              <a:buNone/>
            </a:pPr>
            <a:r>
              <a:rPr lang="de-AT" sz="1900" b="1" dirty="0"/>
              <a:t>Schablone zur Beschriftung: </a:t>
            </a:r>
            <a:r>
              <a:rPr lang="de-AT" sz="1900" dirty="0"/>
              <a:t>Anfrage an Alois Bachinger, baa@ph-linz.at</a:t>
            </a:r>
          </a:p>
        </p:txBody>
      </p:sp>
      <p:sp>
        <p:nvSpPr>
          <p:cNvPr id="7" name="Inhaltsplatzhalter 2"/>
          <p:cNvSpPr txBox="1">
            <a:spLocks/>
          </p:cNvSpPr>
          <p:nvPr/>
        </p:nvSpPr>
        <p:spPr>
          <a:xfrm>
            <a:off x="379413" y="815975"/>
            <a:ext cx="6662737" cy="801333"/>
          </a:xfrm>
          <a:prstGeom prst="rect">
            <a:avLst/>
          </a:prstGeom>
        </p:spPr>
        <p:txBody>
          <a:bodyPr vert="horz" lIns="0" tIns="45720" rIns="91440" bIns="45720" rtlCol="0" anchor="t">
            <a:normAutofit/>
          </a:bodyPr>
          <a:lstStyle>
            <a:lvl1pPr marL="177800" indent="-177800" algn="l" defTabSz="914400" rtl="0" eaLnBrk="1" latinLnBrk="0" hangingPunct="1">
              <a:lnSpc>
                <a:spcPct val="90000"/>
              </a:lnSpc>
              <a:spcBef>
                <a:spcPts val="1000"/>
              </a:spcBef>
              <a:buFont typeface="Arial" panose="020B0604020202020204" pitchFamily="34" charset="0"/>
              <a:buChar char="•"/>
              <a:defRPr sz="2800" kern="1200">
                <a:solidFill>
                  <a:srgbClr val="595959"/>
                </a:solidFill>
                <a:latin typeface="+mn-lt"/>
                <a:ea typeface="+mn-ea"/>
                <a:cs typeface="+mn-cs"/>
              </a:defRPr>
            </a:lvl1pPr>
            <a:lvl2pPr marL="444500" indent="-266700" algn="l" defTabSz="914400" rtl="0" eaLnBrk="1" latinLnBrk="0" hangingPunct="1">
              <a:lnSpc>
                <a:spcPct val="90000"/>
              </a:lnSpc>
              <a:spcBef>
                <a:spcPts val="500"/>
              </a:spcBef>
              <a:buFont typeface="Arial" panose="020B0604020202020204" pitchFamily="34" charset="0"/>
              <a:buChar char="•"/>
              <a:defRPr sz="2400" kern="1200">
                <a:solidFill>
                  <a:srgbClr val="595959"/>
                </a:solidFill>
                <a:latin typeface="+mn-lt"/>
                <a:ea typeface="+mn-ea"/>
                <a:cs typeface="+mn-cs"/>
              </a:defRPr>
            </a:lvl2pPr>
            <a:lvl3pPr marL="622300" indent="-177800" algn="l" defTabSz="914400" rtl="0" eaLnBrk="1" latinLnBrk="0" hangingPunct="1">
              <a:lnSpc>
                <a:spcPct val="90000"/>
              </a:lnSpc>
              <a:spcBef>
                <a:spcPts val="500"/>
              </a:spcBef>
              <a:buFont typeface="Arial" panose="020B0604020202020204" pitchFamily="34" charset="0"/>
              <a:buChar char="•"/>
              <a:defRPr sz="2000" kern="1200">
                <a:solidFill>
                  <a:srgbClr val="595959"/>
                </a:solidFill>
                <a:latin typeface="+mn-lt"/>
                <a:ea typeface="+mn-ea"/>
                <a:cs typeface="+mn-cs"/>
              </a:defRPr>
            </a:lvl3pPr>
            <a:lvl4pPr marL="809625" indent="-187325"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4pPr>
            <a:lvl5pPr marL="987425" indent="-1778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AT" sz="4400" dirty="0">
                <a:solidFill>
                  <a:schemeClr val="tx1"/>
                </a:solidFill>
              </a:rPr>
              <a:t>Formulierung der Befehle</a:t>
            </a:r>
          </a:p>
        </p:txBody>
      </p:sp>
      <p:pic>
        <p:nvPicPr>
          <p:cNvPr id="5122" name="Picture 2" descr="http://projekte.baa.at/beebot-karten/kcfinder/upload/images/wandern_lego_figur.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15133" y="643447"/>
            <a:ext cx="3034589" cy="303458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projekte.baa.at/beebot-karten/kcfinder/upload/images/IMG_368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5132" y="3821723"/>
            <a:ext cx="3034589" cy="190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22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p:cNvSpPr txBox="1">
            <a:spLocks/>
          </p:cNvSpPr>
          <p:nvPr/>
        </p:nvSpPr>
        <p:spPr>
          <a:xfrm>
            <a:off x="1025769" y="4378462"/>
            <a:ext cx="8100402" cy="768702"/>
          </a:xfrm>
          <a:prstGeom prst="rect">
            <a:avLst/>
          </a:prstGeom>
        </p:spPr>
        <p:txBody>
          <a:bodyPr vert="horz" lIns="0" tIns="45720" rIns="91440" bIns="45720" rtlCol="0">
            <a:normAutofit/>
          </a:bodyPr>
          <a:lstStyle>
            <a:lvl1pPr marL="177800" indent="-177800" algn="l" defTabSz="914400" rtl="0" eaLnBrk="1" latinLnBrk="0" hangingPunct="1">
              <a:lnSpc>
                <a:spcPct val="90000"/>
              </a:lnSpc>
              <a:spcBef>
                <a:spcPts val="1000"/>
              </a:spcBef>
              <a:buFont typeface="Arial" panose="020B0604020202020204" pitchFamily="34" charset="0"/>
              <a:buChar char="•"/>
              <a:defRPr sz="2800" kern="1200">
                <a:solidFill>
                  <a:srgbClr val="595959"/>
                </a:solidFill>
                <a:latin typeface="+mn-lt"/>
                <a:ea typeface="+mn-ea"/>
                <a:cs typeface="+mn-cs"/>
              </a:defRPr>
            </a:lvl1pPr>
            <a:lvl2pPr marL="444500" indent="-266700" algn="l" defTabSz="914400" rtl="0" eaLnBrk="1" latinLnBrk="0" hangingPunct="1">
              <a:lnSpc>
                <a:spcPct val="90000"/>
              </a:lnSpc>
              <a:spcBef>
                <a:spcPts val="500"/>
              </a:spcBef>
              <a:buFont typeface="Arial" panose="020B0604020202020204" pitchFamily="34" charset="0"/>
              <a:buChar char="•"/>
              <a:defRPr sz="2400" kern="1200">
                <a:solidFill>
                  <a:srgbClr val="595959"/>
                </a:solidFill>
                <a:latin typeface="+mn-lt"/>
                <a:ea typeface="+mn-ea"/>
                <a:cs typeface="+mn-cs"/>
              </a:defRPr>
            </a:lvl2pPr>
            <a:lvl3pPr marL="622300" indent="-177800" algn="l" defTabSz="914400" rtl="0" eaLnBrk="1" latinLnBrk="0" hangingPunct="1">
              <a:lnSpc>
                <a:spcPct val="90000"/>
              </a:lnSpc>
              <a:spcBef>
                <a:spcPts val="500"/>
              </a:spcBef>
              <a:buFont typeface="Arial" panose="020B0604020202020204" pitchFamily="34" charset="0"/>
              <a:buChar char="•"/>
              <a:defRPr sz="2000" kern="1200">
                <a:solidFill>
                  <a:srgbClr val="595959"/>
                </a:solidFill>
                <a:latin typeface="+mn-lt"/>
                <a:ea typeface="+mn-ea"/>
                <a:cs typeface="+mn-cs"/>
              </a:defRPr>
            </a:lvl3pPr>
            <a:lvl4pPr marL="809625" indent="-187325"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4pPr>
            <a:lvl5pPr marL="987425" indent="-1778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4400" dirty="0" err="1">
                <a:solidFill>
                  <a:schemeClr val="tx1"/>
                </a:solidFill>
              </a:rPr>
              <a:t>BeeBots</a:t>
            </a:r>
            <a:r>
              <a:rPr lang="de-AT" sz="4400" dirty="0">
                <a:solidFill>
                  <a:schemeClr val="tx1"/>
                </a:solidFill>
              </a:rPr>
              <a:t> verwenden</a:t>
            </a:r>
            <a:endParaRPr lang="de-AT" dirty="0">
              <a:solidFill>
                <a:schemeClr val="tx1"/>
              </a:solidFill>
            </a:endParaRPr>
          </a:p>
        </p:txBody>
      </p:sp>
    </p:spTree>
    <p:extLst>
      <p:ext uri="{BB962C8B-B14F-4D97-AF65-F5344CB8AC3E}">
        <p14:creationId xmlns:p14="http://schemas.microsoft.com/office/powerpoint/2010/main" val="222553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4294967295"/>
          </p:nvPr>
        </p:nvSpPr>
        <p:spPr>
          <a:xfrm>
            <a:off x="278818" y="2160741"/>
            <a:ext cx="7997674" cy="3650741"/>
          </a:xfrm>
        </p:spPr>
        <p:txBody>
          <a:bodyPr>
            <a:normAutofit/>
          </a:bodyPr>
          <a:lstStyle/>
          <a:p>
            <a:pPr marL="0" indent="0">
              <a:buNone/>
            </a:pPr>
            <a:r>
              <a:rPr lang="de-AT" dirty="0"/>
              <a:t>Programmiere die zuvor aufgeschriebenen Befehle für das </a:t>
            </a:r>
            <a:r>
              <a:rPr lang="de-AT" b="1" dirty="0"/>
              <a:t>Quadrat </a:t>
            </a:r>
            <a:r>
              <a:rPr lang="de-AT" dirty="0"/>
              <a:t>mit 2 Einheiten und kontrolliere den Weg der Biene. Achte darauf, dass die Biene am Ende wieder in der </a:t>
            </a:r>
            <a:r>
              <a:rPr lang="de-AT" b="1" dirty="0"/>
              <a:t>Ausgangsposition </a:t>
            </a:r>
            <a:r>
              <a:rPr lang="de-AT" dirty="0"/>
              <a:t>steht.</a:t>
            </a:r>
          </a:p>
          <a:p>
            <a:pPr marL="0" indent="0">
              <a:buNone/>
            </a:pPr>
            <a:r>
              <a:rPr lang="de-AT" dirty="0"/>
              <a:t>Eine Person überlegt sich eine einfache Figur, zeichnet diese auf ein kariertes Papier und programmiert die Biene danach. Zweite Person beobachtet die Fahrt und schreibt Befehlsfolge mit.</a:t>
            </a:r>
          </a:p>
        </p:txBody>
      </p:sp>
      <p:sp>
        <p:nvSpPr>
          <p:cNvPr id="7" name="Inhaltsplatzhalter 2"/>
          <p:cNvSpPr txBox="1">
            <a:spLocks/>
          </p:cNvSpPr>
          <p:nvPr/>
        </p:nvSpPr>
        <p:spPr>
          <a:xfrm>
            <a:off x="379291" y="815723"/>
            <a:ext cx="5607293" cy="1245746"/>
          </a:xfrm>
          <a:prstGeom prst="rect">
            <a:avLst/>
          </a:prstGeom>
        </p:spPr>
        <p:txBody>
          <a:bodyPr vert="horz" lIns="0" tIns="45720" rIns="91440" bIns="45720" rtlCol="0">
            <a:normAutofit lnSpcReduction="10000"/>
          </a:bodyPr>
          <a:lstStyle>
            <a:lvl1pPr marL="177800" indent="-177800" algn="l" defTabSz="914400" rtl="0" eaLnBrk="1" latinLnBrk="0" hangingPunct="1">
              <a:lnSpc>
                <a:spcPct val="90000"/>
              </a:lnSpc>
              <a:spcBef>
                <a:spcPts val="1000"/>
              </a:spcBef>
              <a:buFont typeface="Arial" panose="020B0604020202020204" pitchFamily="34" charset="0"/>
              <a:buChar char="•"/>
              <a:defRPr sz="2800" kern="1200">
                <a:solidFill>
                  <a:srgbClr val="595959"/>
                </a:solidFill>
                <a:latin typeface="+mn-lt"/>
                <a:ea typeface="+mn-ea"/>
                <a:cs typeface="+mn-cs"/>
              </a:defRPr>
            </a:lvl1pPr>
            <a:lvl2pPr marL="444500" indent="-266700" algn="l" defTabSz="914400" rtl="0" eaLnBrk="1" latinLnBrk="0" hangingPunct="1">
              <a:lnSpc>
                <a:spcPct val="90000"/>
              </a:lnSpc>
              <a:spcBef>
                <a:spcPts val="500"/>
              </a:spcBef>
              <a:buFont typeface="Arial" panose="020B0604020202020204" pitchFamily="34" charset="0"/>
              <a:buChar char="•"/>
              <a:defRPr sz="2400" kern="1200">
                <a:solidFill>
                  <a:srgbClr val="595959"/>
                </a:solidFill>
                <a:latin typeface="+mn-lt"/>
                <a:ea typeface="+mn-ea"/>
                <a:cs typeface="+mn-cs"/>
              </a:defRPr>
            </a:lvl2pPr>
            <a:lvl3pPr marL="622300" indent="-177800" algn="l" defTabSz="914400" rtl="0" eaLnBrk="1" latinLnBrk="0" hangingPunct="1">
              <a:lnSpc>
                <a:spcPct val="90000"/>
              </a:lnSpc>
              <a:spcBef>
                <a:spcPts val="500"/>
              </a:spcBef>
              <a:buFont typeface="Arial" panose="020B0604020202020204" pitchFamily="34" charset="0"/>
              <a:buChar char="•"/>
              <a:defRPr sz="2000" kern="1200">
                <a:solidFill>
                  <a:srgbClr val="595959"/>
                </a:solidFill>
                <a:latin typeface="+mn-lt"/>
                <a:ea typeface="+mn-ea"/>
                <a:cs typeface="+mn-cs"/>
              </a:defRPr>
            </a:lvl3pPr>
            <a:lvl4pPr marL="809625" indent="-187325"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4pPr>
            <a:lvl5pPr marL="987425" indent="-1778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4400" dirty="0">
                <a:solidFill>
                  <a:schemeClr val="tx1"/>
                </a:solidFill>
              </a:rPr>
              <a:t>Erstes Experimentieren mit der Biene</a:t>
            </a:r>
            <a:endParaRPr lang="de-AT" dirty="0">
              <a:solidFill>
                <a:schemeClr val="tx1"/>
              </a:solidFill>
            </a:endParaRPr>
          </a:p>
        </p:txBody>
      </p:sp>
    </p:spTree>
    <p:extLst>
      <p:ext uri="{BB962C8B-B14F-4D97-AF65-F5344CB8AC3E}">
        <p14:creationId xmlns:p14="http://schemas.microsoft.com/office/powerpoint/2010/main" val="416136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4294967295"/>
          </p:nvPr>
        </p:nvSpPr>
        <p:spPr>
          <a:xfrm>
            <a:off x="371473" y="2083717"/>
            <a:ext cx="5649356" cy="1502462"/>
          </a:xfrm>
        </p:spPr>
        <p:txBody>
          <a:bodyPr>
            <a:normAutofit/>
          </a:bodyPr>
          <a:lstStyle/>
          <a:p>
            <a:pPr marL="0" indent="0">
              <a:buNone/>
            </a:pPr>
            <a:r>
              <a:rPr lang="de-AT" sz="2400" dirty="0"/>
              <a:t>Eine Person programmiert einfache Bewegung ein, zeigt vor, zweite Person beobachtet und entwirft Spiegel-Variante.</a:t>
            </a:r>
          </a:p>
        </p:txBody>
      </p:sp>
      <p:sp>
        <p:nvSpPr>
          <p:cNvPr id="7" name="Inhaltsplatzhalter 2"/>
          <p:cNvSpPr txBox="1">
            <a:spLocks/>
          </p:cNvSpPr>
          <p:nvPr/>
        </p:nvSpPr>
        <p:spPr>
          <a:xfrm>
            <a:off x="371475" y="1128338"/>
            <a:ext cx="3915299" cy="768702"/>
          </a:xfrm>
          <a:prstGeom prst="rect">
            <a:avLst/>
          </a:prstGeom>
        </p:spPr>
        <p:txBody>
          <a:bodyPr vert="horz" lIns="0" tIns="45720" rIns="91440" bIns="45720" rtlCol="0">
            <a:normAutofit/>
          </a:bodyPr>
          <a:lstStyle>
            <a:lvl1pPr marL="177800" indent="-177800" algn="l" defTabSz="914400" rtl="0" eaLnBrk="1" latinLnBrk="0" hangingPunct="1">
              <a:lnSpc>
                <a:spcPct val="90000"/>
              </a:lnSpc>
              <a:spcBef>
                <a:spcPts val="1000"/>
              </a:spcBef>
              <a:buFont typeface="Arial" panose="020B0604020202020204" pitchFamily="34" charset="0"/>
              <a:buChar char="•"/>
              <a:defRPr sz="2800" kern="1200">
                <a:solidFill>
                  <a:srgbClr val="595959"/>
                </a:solidFill>
                <a:latin typeface="+mn-lt"/>
                <a:ea typeface="+mn-ea"/>
                <a:cs typeface="+mn-cs"/>
              </a:defRPr>
            </a:lvl1pPr>
            <a:lvl2pPr marL="444500" indent="-266700" algn="l" defTabSz="914400" rtl="0" eaLnBrk="1" latinLnBrk="0" hangingPunct="1">
              <a:lnSpc>
                <a:spcPct val="90000"/>
              </a:lnSpc>
              <a:spcBef>
                <a:spcPts val="500"/>
              </a:spcBef>
              <a:buFont typeface="Arial" panose="020B0604020202020204" pitchFamily="34" charset="0"/>
              <a:buChar char="•"/>
              <a:defRPr sz="2400" kern="1200">
                <a:solidFill>
                  <a:srgbClr val="595959"/>
                </a:solidFill>
                <a:latin typeface="+mn-lt"/>
                <a:ea typeface="+mn-ea"/>
                <a:cs typeface="+mn-cs"/>
              </a:defRPr>
            </a:lvl2pPr>
            <a:lvl3pPr marL="622300" indent="-177800" algn="l" defTabSz="914400" rtl="0" eaLnBrk="1" latinLnBrk="0" hangingPunct="1">
              <a:lnSpc>
                <a:spcPct val="90000"/>
              </a:lnSpc>
              <a:spcBef>
                <a:spcPts val="500"/>
              </a:spcBef>
              <a:buFont typeface="Arial" panose="020B0604020202020204" pitchFamily="34" charset="0"/>
              <a:buChar char="•"/>
              <a:defRPr sz="2000" kern="1200">
                <a:solidFill>
                  <a:srgbClr val="595959"/>
                </a:solidFill>
                <a:latin typeface="+mn-lt"/>
                <a:ea typeface="+mn-ea"/>
                <a:cs typeface="+mn-cs"/>
              </a:defRPr>
            </a:lvl3pPr>
            <a:lvl4pPr marL="809625" indent="-187325"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4pPr>
            <a:lvl5pPr marL="987425" indent="-1778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4400" dirty="0">
                <a:solidFill>
                  <a:schemeClr val="tx1"/>
                </a:solidFill>
              </a:rPr>
              <a:t>Synchronfahren</a:t>
            </a:r>
            <a:endParaRPr lang="de-AT" dirty="0">
              <a:solidFill>
                <a:schemeClr val="tx1"/>
              </a:solidFill>
            </a:endParaRPr>
          </a:p>
        </p:txBody>
      </p:sp>
      <p:grpSp>
        <p:nvGrpSpPr>
          <p:cNvPr id="4" name="Gruppieren 3"/>
          <p:cNvGrpSpPr/>
          <p:nvPr/>
        </p:nvGrpSpPr>
        <p:grpSpPr>
          <a:xfrm>
            <a:off x="7982006" y="4311773"/>
            <a:ext cx="1448618" cy="814980"/>
            <a:chOff x="7990395" y="4984373"/>
            <a:chExt cx="1448618" cy="814980"/>
          </a:xfrm>
        </p:grpSpPr>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0395" y="4984373"/>
              <a:ext cx="675433" cy="814980"/>
            </a:xfrm>
            <a:prstGeom prst="rect">
              <a:avLst/>
            </a:prstGeom>
          </p:spPr>
        </p:pic>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63580" y="4984373"/>
              <a:ext cx="675433" cy="814980"/>
            </a:xfrm>
            <a:prstGeom prst="rect">
              <a:avLst/>
            </a:prstGeom>
          </p:spPr>
        </p:pic>
      </p:grpSp>
      <p:grpSp>
        <p:nvGrpSpPr>
          <p:cNvPr id="2" name="Gruppieren 1"/>
          <p:cNvGrpSpPr/>
          <p:nvPr/>
        </p:nvGrpSpPr>
        <p:grpSpPr>
          <a:xfrm>
            <a:off x="7982006" y="3469368"/>
            <a:ext cx="1448618" cy="814980"/>
            <a:chOff x="7990395" y="4141968"/>
            <a:chExt cx="1448618" cy="814980"/>
          </a:xfrm>
        </p:grpSpPr>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0395" y="4141968"/>
              <a:ext cx="675433" cy="814980"/>
            </a:xfrm>
            <a:prstGeom prst="rect">
              <a:avLst/>
            </a:prstGeom>
          </p:spPr>
        </p:pic>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63580" y="4141968"/>
              <a:ext cx="675433" cy="814980"/>
            </a:xfrm>
            <a:prstGeom prst="rect">
              <a:avLst/>
            </a:prstGeom>
          </p:spPr>
        </p:pic>
      </p:grpSp>
      <p:grpSp>
        <p:nvGrpSpPr>
          <p:cNvPr id="10" name="Gruppieren 9"/>
          <p:cNvGrpSpPr/>
          <p:nvPr/>
        </p:nvGrpSpPr>
        <p:grpSpPr>
          <a:xfrm>
            <a:off x="7891336" y="3539140"/>
            <a:ext cx="1629960" cy="675433"/>
            <a:chOff x="7899725" y="4211740"/>
            <a:chExt cx="1629960" cy="675433"/>
          </a:xfrm>
        </p:grpSpPr>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7969498" y="4141967"/>
              <a:ext cx="675433" cy="814980"/>
            </a:xfrm>
            <a:prstGeom prst="rect">
              <a:avLst/>
            </a:prstGeom>
          </p:spPr>
        </p:pic>
        <p:pic>
          <p:nvPicPr>
            <p:cNvPr id="12" name="Grafik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784478" y="4141967"/>
              <a:ext cx="675433" cy="814980"/>
            </a:xfrm>
            <a:prstGeom prst="rect">
              <a:avLst/>
            </a:prstGeom>
          </p:spPr>
        </p:pic>
      </p:grpSp>
      <p:grpSp>
        <p:nvGrpSpPr>
          <p:cNvPr id="28" name="Gruppieren 27"/>
          <p:cNvGrpSpPr/>
          <p:nvPr/>
        </p:nvGrpSpPr>
        <p:grpSpPr>
          <a:xfrm>
            <a:off x="7027479" y="3520127"/>
            <a:ext cx="3324410" cy="694445"/>
            <a:chOff x="7027479" y="3520127"/>
            <a:chExt cx="3324410" cy="694445"/>
          </a:xfrm>
        </p:grpSpPr>
        <p:pic>
          <p:nvPicPr>
            <p:cNvPr id="14" name="Grafik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7097252" y="3469366"/>
              <a:ext cx="675433" cy="814980"/>
            </a:xfrm>
            <a:prstGeom prst="rect">
              <a:avLst/>
            </a:prstGeom>
          </p:spPr>
        </p:pic>
        <p:pic>
          <p:nvPicPr>
            <p:cNvPr id="15" name="Grafik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606682" y="3450354"/>
              <a:ext cx="675433" cy="814980"/>
            </a:xfrm>
            <a:prstGeom prst="rect">
              <a:avLst/>
            </a:prstGeom>
          </p:spPr>
        </p:pic>
      </p:grpSp>
      <p:grpSp>
        <p:nvGrpSpPr>
          <p:cNvPr id="29" name="Gruppieren 28"/>
          <p:cNvGrpSpPr/>
          <p:nvPr/>
        </p:nvGrpSpPr>
        <p:grpSpPr>
          <a:xfrm>
            <a:off x="6163623" y="3539141"/>
            <a:ext cx="5018858" cy="686040"/>
            <a:chOff x="6163623" y="3539141"/>
            <a:chExt cx="5018858" cy="686040"/>
          </a:xfrm>
        </p:grpSpPr>
        <p:pic>
          <p:nvPicPr>
            <p:cNvPr id="16" name="Grafik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6233396" y="3479975"/>
              <a:ext cx="675433" cy="814980"/>
            </a:xfrm>
            <a:prstGeom prst="rect">
              <a:avLst/>
            </a:prstGeom>
          </p:spPr>
        </p:pic>
        <p:pic>
          <p:nvPicPr>
            <p:cNvPr id="17" name="Grafik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0437274" y="3469368"/>
              <a:ext cx="675433" cy="814980"/>
            </a:xfrm>
            <a:prstGeom prst="rect">
              <a:avLst/>
            </a:prstGeom>
          </p:spPr>
        </p:pic>
      </p:grpSp>
      <p:grpSp>
        <p:nvGrpSpPr>
          <p:cNvPr id="13" name="Gruppieren 12"/>
          <p:cNvGrpSpPr/>
          <p:nvPr/>
        </p:nvGrpSpPr>
        <p:grpSpPr>
          <a:xfrm>
            <a:off x="6221324" y="3469366"/>
            <a:ext cx="4891382" cy="825589"/>
            <a:chOff x="6229713" y="4141966"/>
            <a:chExt cx="4891382" cy="825589"/>
          </a:xfrm>
        </p:grpSpPr>
        <p:pic>
          <p:nvPicPr>
            <p:cNvPr id="18" name="Grafik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9713" y="4152575"/>
              <a:ext cx="675433" cy="814980"/>
            </a:xfrm>
            <a:prstGeom prst="rect">
              <a:avLst/>
            </a:prstGeom>
          </p:spPr>
        </p:pic>
        <p:pic>
          <p:nvPicPr>
            <p:cNvPr id="19" name="Grafik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5662" y="4141966"/>
              <a:ext cx="675433" cy="814980"/>
            </a:xfrm>
            <a:prstGeom prst="rect">
              <a:avLst/>
            </a:prstGeom>
          </p:spPr>
        </p:pic>
      </p:grpSp>
      <p:grpSp>
        <p:nvGrpSpPr>
          <p:cNvPr id="21" name="Gruppieren 20"/>
          <p:cNvGrpSpPr/>
          <p:nvPr/>
        </p:nvGrpSpPr>
        <p:grpSpPr>
          <a:xfrm>
            <a:off x="6211748" y="2689272"/>
            <a:ext cx="4891382" cy="825589"/>
            <a:chOff x="6229713" y="4141966"/>
            <a:chExt cx="4891382" cy="825589"/>
          </a:xfrm>
        </p:grpSpPr>
        <p:pic>
          <p:nvPicPr>
            <p:cNvPr id="22" name="Grafik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9713" y="4152575"/>
              <a:ext cx="675433" cy="814980"/>
            </a:xfrm>
            <a:prstGeom prst="rect">
              <a:avLst/>
            </a:prstGeom>
          </p:spPr>
        </p:pic>
        <p:pic>
          <p:nvPicPr>
            <p:cNvPr id="23" name="Grafik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5662" y="4141966"/>
              <a:ext cx="675433" cy="814980"/>
            </a:xfrm>
            <a:prstGeom prst="rect">
              <a:avLst/>
            </a:prstGeom>
          </p:spPr>
        </p:pic>
      </p:grpSp>
      <p:grpSp>
        <p:nvGrpSpPr>
          <p:cNvPr id="24" name="Gruppieren 23"/>
          <p:cNvGrpSpPr/>
          <p:nvPr/>
        </p:nvGrpSpPr>
        <p:grpSpPr>
          <a:xfrm>
            <a:off x="6163622" y="1897040"/>
            <a:ext cx="4891382" cy="825589"/>
            <a:chOff x="6229713" y="4141966"/>
            <a:chExt cx="4891382" cy="825589"/>
          </a:xfrm>
        </p:grpSpPr>
        <p:pic>
          <p:nvPicPr>
            <p:cNvPr id="25" name="Grafik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9713" y="4152575"/>
              <a:ext cx="675433" cy="814980"/>
            </a:xfrm>
            <a:prstGeom prst="rect">
              <a:avLst/>
            </a:prstGeom>
          </p:spPr>
        </p:pic>
        <p:pic>
          <p:nvPicPr>
            <p:cNvPr id="26" name="Grafik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5662" y="4141966"/>
              <a:ext cx="675433" cy="814980"/>
            </a:xfrm>
            <a:prstGeom prst="rect">
              <a:avLst/>
            </a:prstGeom>
          </p:spPr>
        </p:pic>
      </p:grpSp>
      <p:sp>
        <p:nvSpPr>
          <p:cNvPr id="20" name="Rechteck 19"/>
          <p:cNvSpPr/>
          <p:nvPr/>
        </p:nvSpPr>
        <p:spPr>
          <a:xfrm>
            <a:off x="371475" y="3629296"/>
            <a:ext cx="885179" cy="369332"/>
          </a:xfrm>
          <a:prstGeom prst="rect">
            <a:avLst/>
          </a:prstGeom>
        </p:spPr>
        <p:txBody>
          <a:bodyPr wrap="none">
            <a:spAutoFit/>
          </a:bodyPr>
          <a:lstStyle/>
          <a:p>
            <a:r>
              <a:rPr lang="de-AT" dirty="0"/>
              <a:t>Biene 1</a:t>
            </a:r>
          </a:p>
        </p:txBody>
      </p:sp>
      <p:sp>
        <p:nvSpPr>
          <p:cNvPr id="27" name="Rechteck 26"/>
          <p:cNvSpPr/>
          <p:nvPr/>
        </p:nvSpPr>
        <p:spPr>
          <a:xfrm>
            <a:off x="371474" y="4612191"/>
            <a:ext cx="885179" cy="369332"/>
          </a:xfrm>
          <a:prstGeom prst="rect">
            <a:avLst/>
          </a:prstGeom>
        </p:spPr>
        <p:txBody>
          <a:bodyPr wrap="none">
            <a:spAutoFit/>
          </a:bodyPr>
          <a:lstStyle/>
          <a:p>
            <a:r>
              <a:rPr lang="de-AT" dirty="0"/>
              <a:t>Biene 2</a:t>
            </a:r>
          </a:p>
        </p:txBody>
      </p:sp>
      <p:sp>
        <p:nvSpPr>
          <p:cNvPr id="31" name="Textfeld 30"/>
          <p:cNvSpPr txBox="1"/>
          <p:nvPr/>
        </p:nvSpPr>
        <p:spPr>
          <a:xfrm>
            <a:off x="438584" y="4041745"/>
            <a:ext cx="249312" cy="400110"/>
          </a:xfrm>
          <a:prstGeom prst="rect">
            <a:avLst/>
          </a:prstGeom>
          <a:noFill/>
        </p:spPr>
        <p:txBody>
          <a:bodyPr wrap="square" rtlCol="0">
            <a:spAutoFit/>
          </a:bodyPr>
          <a:lstStyle/>
          <a:p>
            <a:pPr algn="ctr"/>
            <a:r>
              <a:rPr lang="de-AT" sz="2000" dirty="0"/>
              <a:t>X</a:t>
            </a:r>
          </a:p>
        </p:txBody>
      </p:sp>
      <p:sp>
        <p:nvSpPr>
          <p:cNvPr id="32" name="Textfeld 31"/>
          <p:cNvSpPr txBox="1"/>
          <p:nvPr/>
        </p:nvSpPr>
        <p:spPr>
          <a:xfrm>
            <a:off x="643175" y="4041744"/>
            <a:ext cx="581586" cy="400110"/>
          </a:xfrm>
          <a:prstGeom prst="rect">
            <a:avLst/>
          </a:prstGeom>
          <a:noFill/>
        </p:spPr>
        <p:txBody>
          <a:bodyPr wrap="square" rtlCol="0">
            <a:spAutoFit/>
          </a:bodyPr>
          <a:lstStyle/>
          <a:p>
            <a:pPr algn="ctr"/>
            <a:r>
              <a:rPr lang="de-AT" sz="2000" dirty="0"/>
              <a:t>FD</a:t>
            </a:r>
          </a:p>
        </p:txBody>
      </p:sp>
      <p:sp>
        <p:nvSpPr>
          <p:cNvPr id="33" name="Textfeld 32"/>
          <p:cNvSpPr txBox="1"/>
          <p:nvPr/>
        </p:nvSpPr>
        <p:spPr>
          <a:xfrm>
            <a:off x="1084473" y="4041743"/>
            <a:ext cx="475052" cy="400110"/>
          </a:xfrm>
          <a:prstGeom prst="rect">
            <a:avLst/>
          </a:prstGeom>
          <a:noFill/>
        </p:spPr>
        <p:txBody>
          <a:bodyPr wrap="square" rtlCol="0">
            <a:spAutoFit/>
          </a:bodyPr>
          <a:lstStyle/>
          <a:p>
            <a:pPr algn="ctr"/>
            <a:r>
              <a:rPr lang="de-AT" sz="2000" dirty="0"/>
              <a:t>LT</a:t>
            </a:r>
          </a:p>
        </p:txBody>
      </p:sp>
      <p:sp>
        <p:nvSpPr>
          <p:cNvPr id="34" name="Textfeld 33"/>
          <p:cNvSpPr txBox="1"/>
          <p:nvPr/>
        </p:nvSpPr>
        <p:spPr>
          <a:xfrm>
            <a:off x="1428896" y="4041743"/>
            <a:ext cx="530598" cy="400110"/>
          </a:xfrm>
          <a:prstGeom prst="rect">
            <a:avLst/>
          </a:prstGeom>
          <a:noFill/>
        </p:spPr>
        <p:txBody>
          <a:bodyPr wrap="square" rtlCol="0">
            <a:spAutoFit/>
          </a:bodyPr>
          <a:lstStyle/>
          <a:p>
            <a:pPr algn="ctr"/>
            <a:r>
              <a:rPr lang="de-AT" sz="2000" dirty="0"/>
              <a:t>FD</a:t>
            </a:r>
          </a:p>
        </p:txBody>
      </p:sp>
      <p:sp>
        <p:nvSpPr>
          <p:cNvPr id="35" name="Textfeld 34"/>
          <p:cNvSpPr txBox="1"/>
          <p:nvPr/>
        </p:nvSpPr>
        <p:spPr>
          <a:xfrm>
            <a:off x="1872291" y="4041745"/>
            <a:ext cx="548384" cy="400110"/>
          </a:xfrm>
          <a:prstGeom prst="rect">
            <a:avLst/>
          </a:prstGeom>
          <a:noFill/>
        </p:spPr>
        <p:txBody>
          <a:bodyPr wrap="square" rtlCol="0">
            <a:spAutoFit/>
          </a:bodyPr>
          <a:lstStyle/>
          <a:p>
            <a:pPr algn="ctr"/>
            <a:r>
              <a:rPr lang="de-AT" sz="2000" dirty="0"/>
              <a:t>FD</a:t>
            </a:r>
          </a:p>
        </p:txBody>
      </p:sp>
      <p:sp>
        <p:nvSpPr>
          <p:cNvPr id="36" name="Textfeld 35"/>
          <p:cNvSpPr txBox="1"/>
          <p:nvPr/>
        </p:nvSpPr>
        <p:spPr>
          <a:xfrm>
            <a:off x="2325800" y="4041744"/>
            <a:ext cx="455774" cy="400110"/>
          </a:xfrm>
          <a:prstGeom prst="rect">
            <a:avLst/>
          </a:prstGeom>
          <a:noFill/>
        </p:spPr>
        <p:txBody>
          <a:bodyPr wrap="square" rtlCol="0">
            <a:spAutoFit/>
          </a:bodyPr>
          <a:lstStyle/>
          <a:p>
            <a:pPr algn="ctr"/>
            <a:r>
              <a:rPr lang="de-AT" sz="2000" dirty="0"/>
              <a:t>RT</a:t>
            </a:r>
          </a:p>
        </p:txBody>
      </p:sp>
      <p:sp>
        <p:nvSpPr>
          <p:cNvPr id="37" name="Textfeld 36"/>
          <p:cNvSpPr txBox="1"/>
          <p:nvPr/>
        </p:nvSpPr>
        <p:spPr>
          <a:xfrm>
            <a:off x="2705563" y="4041743"/>
            <a:ext cx="532028" cy="400110"/>
          </a:xfrm>
          <a:prstGeom prst="rect">
            <a:avLst/>
          </a:prstGeom>
          <a:noFill/>
        </p:spPr>
        <p:txBody>
          <a:bodyPr wrap="square" rtlCol="0">
            <a:spAutoFit/>
          </a:bodyPr>
          <a:lstStyle/>
          <a:p>
            <a:pPr algn="ctr"/>
            <a:r>
              <a:rPr lang="de-AT" sz="2000" dirty="0"/>
              <a:t>FD</a:t>
            </a:r>
          </a:p>
        </p:txBody>
      </p:sp>
      <p:sp>
        <p:nvSpPr>
          <p:cNvPr id="38" name="Textfeld 37"/>
          <p:cNvSpPr txBox="1"/>
          <p:nvPr/>
        </p:nvSpPr>
        <p:spPr>
          <a:xfrm>
            <a:off x="3128484" y="4041743"/>
            <a:ext cx="579420" cy="400110"/>
          </a:xfrm>
          <a:prstGeom prst="rect">
            <a:avLst/>
          </a:prstGeom>
          <a:noFill/>
        </p:spPr>
        <p:txBody>
          <a:bodyPr wrap="square" rtlCol="0">
            <a:spAutoFit/>
          </a:bodyPr>
          <a:lstStyle/>
          <a:p>
            <a:pPr algn="ctr"/>
            <a:r>
              <a:rPr lang="de-AT" sz="2000" dirty="0"/>
              <a:t>FD</a:t>
            </a:r>
          </a:p>
        </p:txBody>
      </p:sp>
      <p:sp>
        <p:nvSpPr>
          <p:cNvPr id="39" name="Textfeld 38"/>
          <p:cNvSpPr txBox="1"/>
          <p:nvPr/>
        </p:nvSpPr>
        <p:spPr>
          <a:xfrm>
            <a:off x="3593213" y="4041745"/>
            <a:ext cx="528041" cy="400110"/>
          </a:xfrm>
          <a:prstGeom prst="rect">
            <a:avLst/>
          </a:prstGeom>
          <a:noFill/>
        </p:spPr>
        <p:txBody>
          <a:bodyPr wrap="square" rtlCol="0">
            <a:spAutoFit/>
          </a:bodyPr>
          <a:lstStyle/>
          <a:p>
            <a:pPr algn="ctr"/>
            <a:r>
              <a:rPr lang="de-AT" sz="2000" dirty="0"/>
              <a:t>GO</a:t>
            </a:r>
          </a:p>
        </p:txBody>
      </p:sp>
      <p:sp>
        <p:nvSpPr>
          <p:cNvPr id="45" name="Textfeld 44"/>
          <p:cNvSpPr txBox="1"/>
          <p:nvPr/>
        </p:nvSpPr>
        <p:spPr>
          <a:xfrm>
            <a:off x="438584" y="4951804"/>
            <a:ext cx="249312" cy="400110"/>
          </a:xfrm>
          <a:prstGeom prst="rect">
            <a:avLst/>
          </a:prstGeom>
          <a:noFill/>
        </p:spPr>
        <p:txBody>
          <a:bodyPr wrap="square" rtlCol="0">
            <a:spAutoFit/>
          </a:bodyPr>
          <a:lstStyle/>
          <a:p>
            <a:pPr algn="ctr"/>
            <a:r>
              <a:rPr lang="de-AT" sz="2000" dirty="0"/>
              <a:t>X</a:t>
            </a:r>
          </a:p>
        </p:txBody>
      </p:sp>
      <p:sp>
        <p:nvSpPr>
          <p:cNvPr id="46" name="Textfeld 45"/>
          <p:cNvSpPr txBox="1"/>
          <p:nvPr/>
        </p:nvSpPr>
        <p:spPr>
          <a:xfrm>
            <a:off x="632668" y="4951803"/>
            <a:ext cx="588069" cy="400110"/>
          </a:xfrm>
          <a:prstGeom prst="rect">
            <a:avLst/>
          </a:prstGeom>
          <a:noFill/>
        </p:spPr>
        <p:txBody>
          <a:bodyPr wrap="square" rtlCol="0">
            <a:spAutoFit/>
          </a:bodyPr>
          <a:lstStyle/>
          <a:p>
            <a:pPr algn="ctr"/>
            <a:r>
              <a:rPr lang="de-AT" sz="2000" dirty="0"/>
              <a:t>FD</a:t>
            </a:r>
          </a:p>
        </p:txBody>
      </p:sp>
      <p:sp>
        <p:nvSpPr>
          <p:cNvPr id="47" name="Textfeld 46"/>
          <p:cNvSpPr txBox="1"/>
          <p:nvPr/>
        </p:nvSpPr>
        <p:spPr>
          <a:xfrm>
            <a:off x="1092053" y="4951802"/>
            <a:ext cx="467466" cy="400110"/>
          </a:xfrm>
          <a:prstGeom prst="rect">
            <a:avLst/>
          </a:prstGeom>
          <a:noFill/>
        </p:spPr>
        <p:txBody>
          <a:bodyPr wrap="square" rtlCol="0">
            <a:spAutoFit/>
          </a:bodyPr>
          <a:lstStyle/>
          <a:p>
            <a:pPr algn="ctr"/>
            <a:r>
              <a:rPr lang="de-AT" sz="2000" dirty="0"/>
              <a:t>RT</a:t>
            </a:r>
          </a:p>
        </p:txBody>
      </p:sp>
      <p:sp>
        <p:nvSpPr>
          <p:cNvPr id="48" name="Textfeld 47"/>
          <p:cNvSpPr txBox="1"/>
          <p:nvPr/>
        </p:nvSpPr>
        <p:spPr>
          <a:xfrm>
            <a:off x="1427814" y="4951802"/>
            <a:ext cx="530592" cy="400110"/>
          </a:xfrm>
          <a:prstGeom prst="rect">
            <a:avLst/>
          </a:prstGeom>
          <a:noFill/>
        </p:spPr>
        <p:txBody>
          <a:bodyPr wrap="square" rtlCol="0">
            <a:spAutoFit/>
          </a:bodyPr>
          <a:lstStyle/>
          <a:p>
            <a:pPr algn="ctr"/>
            <a:r>
              <a:rPr lang="de-AT" sz="2000" dirty="0"/>
              <a:t>FD</a:t>
            </a:r>
          </a:p>
        </p:txBody>
      </p:sp>
      <p:sp>
        <p:nvSpPr>
          <p:cNvPr id="49" name="Textfeld 48"/>
          <p:cNvSpPr txBox="1"/>
          <p:nvPr/>
        </p:nvSpPr>
        <p:spPr>
          <a:xfrm>
            <a:off x="1905095" y="4951804"/>
            <a:ext cx="468694" cy="400110"/>
          </a:xfrm>
          <a:prstGeom prst="rect">
            <a:avLst/>
          </a:prstGeom>
          <a:noFill/>
        </p:spPr>
        <p:txBody>
          <a:bodyPr wrap="square" rtlCol="0">
            <a:spAutoFit/>
          </a:bodyPr>
          <a:lstStyle/>
          <a:p>
            <a:pPr algn="ctr"/>
            <a:r>
              <a:rPr lang="de-AT" sz="2000" dirty="0"/>
              <a:t>FD</a:t>
            </a:r>
          </a:p>
        </p:txBody>
      </p:sp>
      <p:sp>
        <p:nvSpPr>
          <p:cNvPr id="50" name="Textfeld 49"/>
          <p:cNvSpPr txBox="1"/>
          <p:nvPr/>
        </p:nvSpPr>
        <p:spPr>
          <a:xfrm>
            <a:off x="2307171" y="4951803"/>
            <a:ext cx="427512" cy="400110"/>
          </a:xfrm>
          <a:prstGeom prst="rect">
            <a:avLst/>
          </a:prstGeom>
          <a:noFill/>
        </p:spPr>
        <p:txBody>
          <a:bodyPr wrap="square" rtlCol="0">
            <a:spAutoFit/>
          </a:bodyPr>
          <a:lstStyle/>
          <a:p>
            <a:pPr algn="ctr"/>
            <a:r>
              <a:rPr lang="de-AT" sz="2000" dirty="0"/>
              <a:t>LT</a:t>
            </a:r>
          </a:p>
        </p:txBody>
      </p:sp>
      <p:sp>
        <p:nvSpPr>
          <p:cNvPr id="51" name="Textfeld 50"/>
          <p:cNvSpPr txBox="1"/>
          <p:nvPr/>
        </p:nvSpPr>
        <p:spPr>
          <a:xfrm>
            <a:off x="2739271" y="4951802"/>
            <a:ext cx="482683" cy="400110"/>
          </a:xfrm>
          <a:prstGeom prst="rect">
            <a:avLst/>
          </a:prstGeom>
          <a:noFill/>
        </p:spPr>
        <p:txBody>
          <a:bodyPr wrap="square" rtlCol="0">
            <a:spAutoFit/>
          </a:bodyPr>
          <a:lstStyle/>
          <a:p>
            <a:pPr algn="ctr"/>
            <a:r>
              <a:rPr lang="de-AT" sz="2000" dirty="0"/>
              <a:t>FD</a:t>
            </a:r>
          </a:p>
        </p:txBody>
      </p:sp>
      <p:sp>
        <p:nvSpPr>
          <p:cNvPr id="52" name="Textfeld 51"/>
          <p:cNvSpPr txBox="1"/>
          <p:nvPr/>
        </p:nvSpPr>
        <p:spPr>
          <a:xfrm>
            <a:off x="3181471" y="4951802"/>
            <a:ext cx="471731" cy="400110"/>
          </a:xfrm>
          <a:prstGeom prst="rect">
            <a:avLst/>
          </a:prstGeom>
          <a:noFill/>
        </p:spPr>
        <p:txBody>
          <a:bodyPr wrap="square" rtlCol="0">
            <a:spAutoFit/>
          </a:bodyPr>
          <a:lstStyle/>
          <a:p>
            <a:pPr algn="ctr"/>
            <a:r>
              <a:rPr lang="de-AT" sz="2000" dirty="0"/>
              <a:t>FD</a:t>
            </a:r>
          </a:p>
        </p:txBody>
      </p:sp>
      <p:sp>
        <p:nvSpPr>
          <p:cNvPr id="53" name="Textfeld 52"/>
          <p:cNvSpPr txBox="1"/>
          <p:nvPr/>
        </p:nvSpPr>
        <p:spPr>
          <a:xfrm>
            <a:off x="3575573" y="4951804"/>
            <a:ext cx="561310" cy="400110"/>
          </a:xfrm>
          <a:prstGeom prst="rect">
            <a:avLst/>
          </a:prstGeom>
          <a:noFill/>
        </p:spPr>
        <p:txBody>
          <a:bodyPr wrap="square" rtlCol="0">
            <a:spAutoFit/>
          </a:bodyPr>
          <a:lstStyle/>
          <a:p>
            <a:pPr algn="ctr"/>
            <a:r>
              <a:rPr lang="de-AT" sz="2000" dirty="0"/>
              <a:t>GO</a:t>
            </a:r>
          </a:p>
        </p:txBody>
      </p:sp>
      <p:sp>
        <p:nvSpPr>
          <p:cNvPr id="59" name="Rechteck 58"/>
          <p:cNvSpPr/>
          <p:nvPr/>
        </p:nvSpPr>
        <p:spPr>
          <a:xfrm>
            <a:off x="7856235" y="5154178"/>
            <a:ext cx="885179" cy="369332"/>
          </a:xfrm>
          <a:prstGeom prst="rect">
            <a:avLst/>
          </a:prstGeom>
        </p:spPr>
        <p:txBody>
          <a:bodyPr wrap="none">
            <a:spAutoFit/>
          </a:bodyPr>
          <a:lstStyle/>
          <a:p>
            <a:r>
              <a:rPr lang="de-AT" dirty="0"/>
              <a:t>Biene 1</a:t>
            </a:r>
          </a:p>
        </p:txBody>
      </p:sp>
      <p:sp>
        <p:nvSpPr>
          <p:cNvPr id="60" name="Rechteck 59"/>
          <p:cNvSpPr/>
          <p:nvPr/>
        </p:nvSpPr>
        <p:spPr>
          <a:xfrm>
            <a:off x="8671215" y="5154178"/>
            <a:ext cx="885179" cy="369332"/>
          </a:xfrm>
          <a:prstGeom prst="rect">
            <a:avLst/>
          </a:prstGeom>
        </p:spPr>
        <p:txBody>
          <a:bodyPr wrap="none">
            <a:spAutoFit/>
          </a:bodyPr>
          <a:lstStyle/>
          <a:p>
            <a:r>
              <a:rPr lang="de-AT" dirty="0"/>
              <a:t>Biene 2</a:t>
            </a:r>
          </a:p>
        </p:txBody>
      </p:sp>
    </p:spTree>
    <p:extLst>
      <p:ext uri="{BB962C8B-B14F-4D97-AF65-F5344CB8AC3E}">
        <p14:creationId xmlns:p14="http://schemas.microsoft.com/office/powerpoint/2010/main" val="245126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10"/>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28"/>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par>
                                <p:cTn id="75" presetID="1" presetClass="exit" presetSubtype="0" fill="hold" nodeType="withEffect">
                                  <p:stCondLst>
                                    <p:cond delay="0"/>
                                  </p:stCondLst>
                                  <p:childTnLst>
                                    <p:set>
                                      <p:cBhvr>
                                        <p:cTn id="76" dur="1" fill="hold">
                                          <p:stCondLst>
                                            <p:cond delay="0"/>
                                          </p:stCondLst>
                                        </p:cTn>
                                        <p:tgtEl>
                                          <p:spTgt spid="29"/>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1"/>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1"/>
                                        </p:tgtEl>
                                        <p:attrNameLst>
                                          <p:attrName>style.visibility</p:attrName>
                                        </p:attrNameLst>
                                      </p:cBhvr>
                                      <p:to>
                                        <p:strVal val="visible"/>
                                      </p:to>
                                    </p:set>
                                  </p:childTnLst>
                                </p:cTn>
                              </p:par>
                              <p:par>
                                <p:cTn id="87" presetID="1" presetClass="exit" presetSubtype="0" fill="hold" nodeType="withEffect">
                                  <p:stCondLst>
                                    <p:cond delay="0"/>
                                  </p:stCondLst>
                                  <p:childTnLst>
                                    <p:set>
                                      <p:cBhvr>
                                        <p:cTn id="88" dur="1" fill="hold">
                                          <p:stCondLst>
                                            <p:cond delay="0"/>
                                          </p:stCondLst>
                                        </p:cTn>
                                        <p:tgtEl>
                                          <p:spTgt spid="13"/>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2"/>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4"/>
                                        </p:tgtEl>
                                        <p:attrNameLst>
                                          <p:attrName>style.visibility</p:attrName>
                                        </p:attrNameLst>
                                      </p:cBhvr>
                                      <p:to>
                                        <p:strVal val="visible"/>
                                      </p:to>
                                    </p:set>
                                  </p:childTnLst>
                                </p:cTn>
                              </p:par>
                              <p:par>
                                <p:cTn id="97" presetID="1" presetClass="exit" presetSubtype="0" fill="hold" nodeType="withEffect">
                                  <p:stCondLst>
                                    <p:cond delay="0"/>
                                  </p:stCondLst>
                                  <p:childTnLst>
                                    <p:set>
                                      <p:cBhvr>
                                        <p:cTn id="98" dur="1" fill="hold">
                                          <p:stCondLst>
                                            <p:cond delay="0"/>
                                          </p:stCondLst>
                                        </p:cTn>
                                        <p:tgtEl>
                                          <p:spTgt spid="2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9"/>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20" grpId="0"/>
      <p:bldP spid="27" grpId="0"/>
      <p:bldP spid="31" grpId="0"/>
      <p:bldP spid="32" grpId="0"/>
      <p:bldP spid="33" grpId="0"/>
      <p:bldP spid="34" grpId="0"/>
      <p:bldP spid="35" grpId="0"/>
      <p:bldP spid="36" grpId="0"/>
      <p:bldP spid="37" grpId="0"/>
      <p:bldP spid="38" grpId="0"/>
      <p:bldP spid="39" grpId="0"/>
      <p:bldP spid="45" grpId="0"/>
      <p:bldP spid="46" grpId="0"/>
      <p:bldP spid="47" grpId="0"/>
      <p:bldP spid="48" grpId="0"/>
      <p:bldP spid="49" grpId="0"/>
      <p:bldP spid="50" grpId="0"/>
      <p:bldP spid="51" grpId="0"/>
      <p:bldP spid="52" grpId="0"/>
      <p:bldP spid="53" grpId="0"/>
      <p:bldP spid="59" grpId="0"/>
      <p:bldP spid="6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4294967295"/>
          </p:nvPr>
        </p:nvSpPr>
        <p:spPr>
          <a:xfrm>
            <a:off x="371472" y="2083717"/>
            <a:ext cx="7154743" cy="3660591"/>
          </a:xfrm>
        </p:spPr>
        <p:txBody>
          <a:bodyPr>
            <a:normAutofit/>
          </a:bodyPr>
          <a:lstStyle/>
          <a:p>
            <a:pPr marL="0" indent="0">
              <a:buNone/>
            </a:pPr>
            <a:r>
              <a:rPr lang="de-AT" sz="2400" b="1" dirty="0"/>
              <a:t>Rasterspielfolie </a:t>
            </a:r>
            <a:r>
              <a:rPr lang="de-AT" sz="2400" dirty="0"/>
              <a:t>(3 x 1,5 m) auflegen, je ein </a:t>
            </a:r>
            <a:r>
              <a:rPr lang="de-AT" sz="2400" b="1" dirty="0"/>
              <a:t>grünes </a:t>
            </a:r>
            <a:r>
              <a:rPr lang="de-AT" sz="2400" dirty="0"/>
              <a:t>Buchstaben-Kärtchen und eine Bee-Bot an ein Zweierteam austeilen</a:t>
            </a:r>
          </a:p>
          <a:p>
            <a:pPr marL="0" indent="0">
              <a:buNone/>
            </a:pPr>
            <a:r>
              <a:rPr lang="de-AT" sz="2400" dirty="0"/>
              <a:t>Die </a:t>
            </a:r>
            <a:r>
              <a:rPr lang="de-AT" sz="2400" b="1" dirty="0"/>
              <a:t>Teams </a:t>
            </a:r>
            <a:r>
              <a:rPr lang="de-AT" sz="2400" dirty="0"/>
              <a:t>stellen sich nur entlang der </a:t>
            </a:r>
            <a:r>
              <a:rPr lang="de-AT" sz="2400" b="1" dirty="0"/>
              <a:t>Längsseite </a:t>
            </a:r>
            <a:r>
              <a:rPr lang="de-AT" sz="2400" dirty="0"/>
              <a:t>der Rasterfolie auf und platzieren die Biene so, dass die Biene bei der Ausführung des Buchstabens auf der Folie bleibt und auch nicht mit anderen Bienen kollidiert.</a:t>
            </a:r>
          </a:p>
          <a:p>
            <a:pPr marL="0" indent="0">
              <a:buNone/>
            </a:pPr>
            <a:r>
              <a:rPr lang="de-AT" sz="2400" dirty="0"/>
              <a:t>Nachdem der Buchstabe von der Bee-Bot gefahren wurde, muss sie wieder an der Ausgangsposition landen.</a:t>
            </a:r>
          </a:p>
        </p:txBody>
      </p:sp>
      <p:sp>
        <p:nvSpPr>
          <p:cNvPr id="7" name="Inhaltsplatzhalter 2"/>
          <p:cNvSpPr txBox="1">
            <a:spLocks/>
          </p:cNvSpPr>
          <p:nvPr/>
        </p:nvSpPr>
        <p:spPr>
          <a:xfrm>
            <a:off x="371472" y="1136154"/>
            <a:ext cx="3915299" cy="768702"/>
          </a:xfrm>
          <a:prstGeom prst="rect">
            <a:avLst/>
          </a:prstGeom>
        </p:spPr>
        <p:txBody>
          <a:bodyPr vert="horz" lIns="0" tIns="45720" rIns="91440" bIns="45720" rtlCol="0">
            <a:normAutofit fontScale="92500"/>
          </a:bodyPr>
          <a:lstStyle>
            <a:lvl1pPr marL="177800" indent="-177800" algn="l" defTabSz="914400" rtl="0" eaLnBrk="1" latinLnBrk="0" hangingPunct="1">
              <a:lnSpc>
                <a:spcPct val="90000"/>
              </a:lnSpc>
              <a:spcBef>
                <a:spcPts val="1000"/>
              </a:spcBef>
              <a:buFont typeface="Arial" panose="020B0604020202020204" pitchFamily="34" charset="0"/>
              <a:buChar char="•"/>
              <a:defRPr sz="2800" kern="1200">
                <a:solidFill>
                  <a:srgbClr val="595959"/>
                </a:solidFill>
                <a:latin typeface="+mn-lt"/>
                <a:ea typeface="+mn-ea"/>
                <a:cs typeface="+mn-cs"/>
              </a:defRPr>
            </a:lvl1pPr>
            <a:lvl2pPr marL="444500" indent="-266700" algn="l" defTabSz="914400" rtl="0" eaLnBrk="1" latinLnBrk="0" hangingPunct="1">
              <a:lnSpc>
                <a:spcPct val="90000"/>
              </a:lnSpc>
              <a:spcBef>
                <a:spcPts val="500"/>
              </a:spcBef>
              <a:buFont typeface="Arial" panose="020B0604020202020204" pitchFamily="34" charset="0"/>
              <a:buChar char="•"/>
              <a:defRPr sz="2400" kern="1200">
                <a:solidFill>
                  <a:srgbClr val="595959"/>
                </a:solidFill>
                <a:latin typeface="+mn-lt"/>
                <a:ea typeface="+mn-ea"/>
                <a:cs typeface="+mn-cs"/>
              </a:defRPr>
            </a:lvl2pPr>
            <a:lvl3pPr marL="622300" indent="-177800" algn="l" defTabSz="914400" rtl="0" eaLnBrk="1" latinLnBrk="0" hangingPunct="1">
              <a:lnSpc>
                <a:spcPct val="90000"/>
              </a:lnSpc>
              <a:spcBef>
                <a:spcPts val="500"/>
              </a:spcBef>
              <a:buFont typeface="Arial" panose="020B0604020202020204" pitchFamily="34" charset="0"/>
              <a:buChar char="•"/>
              <a:defRPr sz="2000" kern="1200">
                <a:solidFill>
                  <a:srgbClr val="595959"/>
                </a:solidFill>
                <a:latin typeface="+mn-lt"/>
                <a:ea typeface="+mn-ea"/>
                <a:cs typeface="+mn-cs"/>
              </a:defRPr>
            </a:lvl3pPr>
            <a:lvl4pPr marL="809625" indent="-187325"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4pPr>
            <a:lvl5pPr marL="987425" indent="-1778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4400" dirty="0">
                <a:solidFill>
                  <a:schemeClr val="tx1"/>
                </a:solidFill>
              </a:rPr>
              <a:t>Buchstaben-Spiel</a:t>
            </a:r>
            <a:endParaRPr lang="de-AT" dirty="0">
              <a:solidFill>
                <a:schemeClr val="tx1"/>
              </a:solidFill>
            </a:endParaRPr>
          </a:p>
        </p:txBody>
      </p:sp>
      <p:pic>
        <p:nvPicPr>
          <p:cNvPr id="6146" name="Picture 2" descr="http://projekte.baa.at/beebot-karten/kcfinder/upload/images/bild_20161115_0156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0308" y="1136154"/>
            <a:ext cx="2035175" cy="203517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projekte.baa.at/beebot-karten/kcfinder/upload/images/bild_20161115_01565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0308" y="3431411"/>
            <a:ext cx="2035175" cy="203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59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4294967295"/>
          </p:nvPr>
        </p:nvSpPr>
        <p:spPr>
          <a:xfrm>
            <a:off x="371472" y="2083717"/>
            <a:ext cx="7154743" cy="3660591"/>
          </a:xfrm>
        </p:spPr>
        <p:txBody>
          <a:bodyPr>
            <a:normAutofit/>
          </a:bodyPr>
          <a:lstStyle/>
          <a:p>
            <a:pPr marL="0" indent="0">
              <a:buNone/>
            </a:pPr>
            <a:r>
              <a:rPr lang="de-AT" sz="2400" b="1" dirty="0"/>
              <a:t>Andersfarbige </a:t>
            </a:r>
            <a:r>
              <a:rPr lang="de-AT" sz="2400" dirty="0"/>
              <a:t>Buchstaben-Kärtchen zur Verfügung stellen: Einschränkung der erlaubten Befehle: Nur die Befehle auf den Karten dürfen verwendet werden.</a:t>
            </a:r>
          </a:p>
        </p:txBody>
      </p:sp>
      <p:sp>
        <p:nvSpPr>
          <p:cNvPr id="7" name="Inhaltsplatzhalter 2"/>
          <p:cNvSpPr txBox="1">
            <a:spLocks/>
          </p:cNvSpPr>
          <p:nvPr/>
        </p:nvSpPr>
        <p:spPr>
          <a:xfrm>
            <a:off x="468923" y="1136154"/>
            <a:ext cx="7799754" cy="768702"/>
          </a:xfrm>
          <a:prstGeom prst="rect">
            <a:avLst/>
          </a:prstGeom>
        </p:spPr>
        <p:txBody>
          <a:bodyPr vert="horz" lIns="0" tIns="45720" rIns="91440" bIns="45720" rtlCol="0">
            <a:normAutofit fontScale="55000" lnSpcReduction="20000"/>
          </a:bodyPr>
          <a:lstStyle>
            <a:lvl1pPr marL="177800" indent="-177800" algn="l" defTabSz="914400" rtl="0" eaLnBrk="1" latinLnBrk="0" hangingPunct="1">
              <a:lnSpc>
                <a:spcPct val="90000"/>
              </a:lnSpc>
              <a:spcBef>
                <a:spcPts val="1000"/>
              </a:spcBef>
              <a:buFont typeface="Arial" panose="020B0604020202020204" pitchFamily="34" charset="0"/>
              <a:buChar char="•"/>
              <a:defRPr sz="2800" kern="1200">
                <a:solidFill>
                  <a:srgbClr val="595959"/>
                </a:solidFill>
                <a:latin typeface="+mn-lt"/>
                <a:ea typeface="+mn-ea"/>
                <a:cs typeface="+mn-cs"/>
              </a:defRPr>
            </a:lvl1pPr>
            <a:lvl2pPr marL="444500" indent="-266700" algn="l" defTabSz="914400" rtl="0" eaLnBrk="1" latinLnBrk="0" hangingPunct="1">
              <a:lnSpc>
                <a:spcPct val="90000"/>
              </a:lnSpc>
              <a:spcBef>
                <a:spcPts val="500"/>
              </a:spcBef>
              <a:buFont typeface="Arial" panose="020B0604020202020204" pitchFamily="34" charset="0"/>
              <a:buChar char="•"/>
              <a:defRPr sz="2400" kern="1200">
                <a:solidFill>
                  <a:srgbClr val="595959"/>
                </a:solidFill>
                <a:latin typeface="+mn-lt"/>
                <a:ea typeface="+mn-ea"/>
                <a:cs typeface="+mn-cs"/>
              </a:defRPr>
            </a:lvl2pPr>
            <a:lvl3pPr marL="622300" indent="-177800" algn="l" defTabSz="914400" rtl="0" eaLnBrk="1" latinLnBrk="0" hangingPunct="1">
              <a:lnSpc>
                <a:spcPct val="90000"/>
              </a:lnSpc>
              <a:spcBef>
                <a:spcPts val="500"/>
              </a:spcBef>
              <a:buFont typeface="Arial" panose="020B0604020202020204" pitchFamily="34" charset="0"/>
              <a:buChar char="•"/>
              <a:defRPr sz="2000" kern="1200">
                <a:solidFill>
                  <a:srgbClr val="595959"/>
                </a:solidFill>
                <a:latin typeface="+mn-lt"/>
                <a:ea typeface="+mn-ea"/>
                <a:cs typeface="+mn-cs"/>
              </a:defRPr>
            </a:lvl3pPr>
            <a:lvl4pPr marL="809625" indent="-187325"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4pPr>
            <a:lvl5pPr marL="987425" indent="-1778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6500" dirty="0">
                <a:solidFill>
                  <a:schemeClr val="tx1"/>
                </a:solidFill>
              </a:rPr>
              <a:t>Buchstaben-Spiel</a:t>
            </a:r>
            <a:br>
              <a:rPr lang="de-AT" sz="4400" dirty="0">
                <a:solidFill>
                  <a:schemeClr val="tx1"/>
                </a:solidFill>
              </a:rPr>
            </a:br>
            <a:r>
              <a:rPr lang="de-AT" sz="3600" dirty="0">
                <a:solidFill>
                  <a:schemeClr val="tx1"/>
                </a:solidFill>
              </a:rPr>
              <a:t>Schwierigere Varianten</a:t>
            </a:r>
          </a:p>
        </p:txBody>
      </p:sp>
      <p:pic>
        <p:nvPicPr>
          <p:cNvPr id="8194" name="Picture 2" descr="http://projekte.baa.at/beebot-karten/kcfinder/upload/images/karten_typen_1_.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0136" y="3334482"/>
            <a:ext cx="7000875" cy="2409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94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4294967295"/>
          </p:nvPr>
        </p:nvSpPr>
        <p:spPr>
          <a:xfrm>
            <a:off x="371473" y="2083717"/>
            <a:ext cx="6099666" cy="3660591"/>
          </a:xfrm>
        </p:spPr>
        <p:txBody>
          <a:bodyPr>
            <a:normAutofit/>
          </a:bodyPr>
          <a:lstStyle/>
          <a:p>
            <a:pPr marL="0" indent="0">
              <a:buNone/>
            </a:pPr>
            <a:r>
              <a:rPr lang="de-AT" sz="2400" dirty="0"/>
              <a:t>Rasterspielfolie (3 x 1,5 m) verwenden</a:t>
            </a:r>
          </a:p>
          <a:p>
            <a:pPr marL="0" indent="0">
              <a:buNone/>
            </a:pPr>
            <a:r>
              <a:rPr lang="de-AT" sz="2400" dirty="0"/>
              <a:t>Jedes Team erhält ein Kärtchen mit einer</a:t>
            </a:r>
            <a:r>
              <a:rPr lang="de-AT" sz="2400" b="1" dirty="0"/>
              <a:t> Start-</a:t>
            </a:r>
            <a:r>
              <a:rPr lang="de-AT" sz="2400" dirty="0"/>
              <a:t>und einer </a:t>
            </a:r>
            <a:r>
              <a:rPr lang="de-AT" sz="2400" b="1" dirty="0"/>
              <a:t>Zielposition</a:t>
            </a:r>
            <a:r>
              <a:rPr lang="de-AT" sz="2400" dirty="0"/>
              <a:t>.</a:t>
            </a:r>
          </a:p>
          <a:p>
            <a:pPr marL="0" indent="0">
              <a:buNone/>
            </a:pPr>
            <a:r>
              <a:rPr lang="de-AT" sz="2400" dirty="0"/>
              <a:t>Die Teams stellen die Biene auf die Startposition, legen das Aufgabenkärtchen auf die Zielposition und programmieren diesen </a:t>
            </a:r>
            <a:r>
              <a:rPr lang="de-AT" sz="2400" b="1" dirty="0"/>
              <a:t>Weg</a:t>
            </a:r>
            <a:r>
              <a:rPr lang="de-AT" sz="2400" dirty="0"/>
              <a:t>.</a:t>
            </a:r>
          </a:p>
          <a:p>
            <a:pPr marL="0" indent="0">
              <a:buNone/>
            </a:pPr>
            <a:r>
              <a:rPr lang="de-AT" sz="2400" dirty="0"/>
              <a:t>Maximal drei Mannschaften starten gleichzeitig und führen ihre Programmierung vor.</a:t>
            </a:r>
          </a:p>
        </p:txBody>
      </p:sp>
      <p:sp>
        <p:nvSpPr>
          <p:cNvPr id="7" name="Inhaltsplatzhalter 2"/>
          <p:cNvSpPr txBox="1">
            <a:spLocks/>
          </p:cNvSpPr>
          <p:nvPr/>
        </p:nvSpPr>
        <p:spPr>
          <a:xfrm>
            <a:off x="371473" y="1136154"/>
            <a:ext cx="3915298" cy="768702"/>
          </a:xfrm>
          <a:prstGeom prst="rect">
            <a:avLst/>
          </a:prstGeom>
        </p:spPr>
        <p:txBody>
          <a:bodyPr vert="horz" lIns="0" tIns="45720" rIns="91440" bIns="45720" rtlCol="0">
            <a:normAutofit fontScale="92500"/>
          </a:bodyPr>
          <a:lstStyle>
            <a:lvl1pPr marL="177800" indent="-177800" algn="l" defTabSz="914400" rtl="0" eaLnBrk="1" latinLnBrk="0" hangingPunct="1">
              <a:lnSpc>
                <a:spcPct val="90000"/>
              </a:lnSpc>
              <a:spcBef>
                <a:spcPts val="1000"/>
              </a:spcBef>
              <a:buFont typeface="Arial" panose="020B0604020202020204" pitchFamily="34" charset="0"/>
              <a:buChar char="•"/>
              <a:defRPr sz="2800" kern="1200">
                <a:solidFill>
                  <a:srgbClr val="595959"/>
                </a:solidFill>
                <a:latin typeface="+mn-lt"/>
                <a:ea typeface="+mn-ea"/>
                <a:cs typeface="+mn-cs"/>
              </a:defRPr>
            </a:lvl1pPr>
            <a:lvl2pPr marL="444500" indent="-266700" algn="l" defTabSz="914400" rtl="0" eaLnBrk="1" latinLnBrk="0" hangingPunct="1">
              <a:lnSpc>
                <a:spcPct val="90000"/>
              </a:lnSpc>
              <a:spcBef>
                <a:spcPts val="500"/>
              </a:spcBef>
              <a:buFont typeface="Arial" panose="020B0604020202020204" pitchFamily="34" charset="0"/>
              <a:buChar char="•"/>
              <a:defRPr sz="2400" kern="1200">
                <a:solidFill>
                  <a:srgbClr val="595959"/>
                </a:solidFill>
                <a:latin typeface="+mn-lt"/>
                <a:ea typeface="+mn-ea"/>
                <a:cs typeface="+mn-cs"/>
              </a:defRPr>
            </a:lvl2pPr>
            <a:lvl3pPr marL="622300" indent="-177800" algn="l" defTabSz="914400" rtl="0" eaLnBrk="1" latinLnBrk="0" hangingPunct="1">
              <a:lnSpc>
                <a:spcPct val="90000"/>
              </a:lnSpc>
              <a:spcBef>
                <a:spcPts val="500"/>
              </a:spcBef>
              <a:buFont typeface="Arial" panose="020B0604020202020204" pitchFamily="34" charset="0"/>
              <a:buChar char="•"/>
              <a:defRPr sz="2000" kern="1200">
                <a:solidFill>
                  <a:srgbClr val="595959"/>
                </a:solidFill>
                <a:latin typeface="+mn-lt"/>
                <a:ea typeface="+mn-ea"/>
                <a:cs typeface="+mn-cs"/>
              </a:defRPr>
            </a:lvl3pPr>
            <a:lvl4pPr marL="809625" indent="-187325"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4pPr>
            <a:lvl5pPr marL="987425" indent="-1778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4400" dirty="0">
                <a:solidFill>
                  <a:schemeClr val="tx1"/>
                </a:solidFill>
              </a:rPr>
              <a:t>Koordinaten-Spiel</a:t>
            </a:r>
            <a:endParaRPr lang="de-AT" dirty="0">
              <a:solidFill>
                <a:schemeClr val="tx1"/>
              </a:solidFill>
            </a:endParaRPr>
          </a:p>
        </p:txBody>
      </p:sp>
      <p:pic>
        <p:nvPicPr>
          <p:cNvPr id="9218" name="Picture 2" descr="http://beebot.ibach.at/images/koord_spie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3959" y="1520505"/>
            <a:ext cx="4936635" cy="234817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projekte.baa.at/beebot-karten/kcfinder/upload/images/start_zie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8294" y="4156967"/>
            <a:ext cx="3162300" cy="112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64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4294967295"/>
          </p:nvPr>
        </p:nvSpPr>
        <p:spPr>
          <a:xfrm>
            <a:off x="371472" y="2083717"/>
            <a:ext cx="7154743" cy="3660591"/>
          </a:xfrm>
        </p:spPr>
        <p:txBody>
          <a:bodyPr>
            <a:normAutofit/>
          </a:bodyPr>
          <a:lstStyle/>
          <a:p>
            <a:pPr marL="0" indent="0">
              <a:buNone/>
            </a:pPr>
            <a:r>
              <a:rPr lang="de-AT" sz="2400" dirty="0"/>
              <a:t>Zusätzlich zum Start- und </a:t>
            </a:r>
            <a:r>
              <a:rPr lang="de-AT" sz="2400" dirty="0" err="1"/>
              <a:t>Zielfeld</a:t>
            </a:r>
            <a:r>
              <a:rPr lang="de-AT" sz="2400" dirty="0"/>
              <a:t> gibt es ein Feld, </a:t>
            </a:r>
            <a:br>
              <a:rPr lang="de-AT" sz="2400" dirty="0"/>
            </a:br>
            <a:r>
              <a:rPr lang="de-AT" sz="2400" dirty="0"/>
              <a:t>das passiert werden muss.</a:t>
            </a:r>
          </a:p>
        </p:txBody>
      </p:sp>
      <p:sp>
        <p:nvSpPr>
          <p:cNvPr id="7" name="Inhaltsplatzhalter 2"/>
          <p:cNvSpPr txBox="1">
            <a:spLocks/>
          </p:cNvSpPr>
          <p:nvPr/>
        </p:nvSpPr>
        <p:spPr>
          <a:xfrm>
            <a:off x="468923" y="1136154"/>
            <a:ext cx="7799754" cy="768702"/>
          </a:xfrm>
          <a:prstGeom prst="rect">
            <a:avLst/>
          </a:prstGeom>
        </p:spPr>
        <p:txBody>
          <a:bodyPr vert="horz" lIns="0" tIns="45720" rIns="91440" bIns="45720" rtlCol="0">
            <a:normAutofit fontScale="55000" lnSpcReduction="20000"/>
          </a:bodyPr>
          <a:lstStyle>
            <a:lvl1pPr marL="177800" indent="-177800" algn="l" defTabSz="914400" rtl="0" eaLnBrk="1" latinLnBrk="0" hangingPunct="1">
              <a:lnSpc>
                <a:spcPct val="90000"/>
              </a:lnSpc>
              <a:spcBef>
                <a:spcPts val="1000"/>
              </a:spcBef>
              <a:buFont typeface="Arial" panose="020B0604020202020204" pitchFamily="34" charset="0"/>
              <a:buChar char="•"/>
              <a:defRPr sz="2800" kern="1200">
                <a:solidFill>
                  <a:srgbClr val="595959"/>
                </a:solidFill>
                <a:latin typeface="+mn-lt"/>
                <a:ea typeface="+mn-ea"/>
                <a:cs typeface="+mn-cs"/>
              </a:defRPr>
            </a:lvl1pPr>
            <a:lvl2pPr marL="444500" indent="-266700" algn="l" defTabSz="914400" rtl="0" eaLnBrk="1" latinLnBrk="0" hangingPunct="1">
              <a:lnSpc>
                <a:spcPct val="90000"/>
              </a:lnSpc>
              <a:spcBef>
                <a:spcPts val="500"/>
              </a:spcBef>
              <a:buFont typeface="Arial" panose="020B0604020202020204" pitchFamily="34" charset="0"/>
              <a:buChar char="•"/>
              <a:defRPr sz="2400" kern="1200">
                <a:solidFill>
                  <a:srgbClr val="595959"/>
                </a:solidFill>
                <a:latin typeface="+mn-lt"/>
                <a:ea typeface="+mn-ea"/>
                <a:cs typeface="+mn-cs"/>
              </a:defRPr>
            </a:lvl2pPr>
            <a:lvl3pPr marL="622300" indent="-177800" algn="l" defTabSz="914400" rtl="0" eaLnBrk="1" latinLnBrk="0" hangingPunct="1">
              <a:lnSpc>
                <a:spcPct val="90000"/>
              </a:lnSpc>
              <a:spcBef>
                <a:spcPts val="500"/>
              </a:spcBef>
              <a:buFont typeface="Arial" panose="020B0604020202020204" pitchFamily="34" charset="0"/>
              <a:buChar char="•"/>
              <a:defRPr sz="2000" kern="1200">
                <a:solidFill>
                  <a:srgbClr val="595959"/>
                </a:solidFill>
                <a:latin typeface="+mn-lt"/>
                <a:ea typeface="+mn-ea"/>
                <a:cs typeface="+mn-cs"/>
              </a:defRPr>
            </a:lvl3pPr>
            <a:lvl4pPr marL="809625" indent="-187325"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4pPr>
            <a:lvl5pPr marL="987425" indent="-1778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6500" dirty="0">
                <a:solidFill>
                  <a:schemeClr val="tx1"/>
                </a:solidFill>
              </a:rPr>
              <a:t>Koordinaten-Spiel</a:t>
            </a:r>
            <a:br>
              <a:rPr lang="de-AT" sz="4400" dirty="0">
                <a:solidFill>
                  <a:schemeClr val="tx1"/>
                </a:solidFill>
              </a:rPr>
            </a:br>
            <a:r>
              <a:rPr lang="de-AT" sz="3600" dirty="0">
                <a:solidFill>
                  <a:schemeClr val="tx1"/>
                </a:solidFill>
              </a:rPr>
              <a:t>Schwierigere Variante</a:t>
            </a:r>
          </a:p>
        </p:txBody>
      </p:sp>
      <p:pic>
        <p:nvPicPr>
          <p:cNvPr id="10242" name="Picture 2" descr="http://beebot.ibach.at/images/bild_20160406_15435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5108" y="3506568"/>
            <a:ext cx="6821609" cy="157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53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4294967295"/>
          </p:nvPr>
        </p:nvSpPr>
        <p:spPr>
          <a:xfrm>
            <a:off x="371472" y="2005567"/>
            <a:ext cx="6709265" cy="3660591"/>
          </a:xfrm>
        </p:spPr>
        <p:txBody>
          <a:bodyPr>
            <a:noAutofit/>
          </a:bodyPr>
          <a:lstStyle/>
          <a:p>
            <a:pPr marL="0" indent="0">
              <a:buNone/>
            </a:pPr>
            <a:r>
              <a:rPr lang="de-AT" sz="2000" dirty="0"/>
              <a:t>Es spielen jeweils </a:t>
            </a:r>
            <a:r>
              <a:rPr lang="de-AT" sz="2000" b="1" dirty="0"/>
              <a:t>zwei Teams gegeneinander </a:t>
            </a:r>
            <a:r>
              <a:rPr lang="de-AT" sz="2000" dirty="0"/>
              <a:t>(zwei Kinder bilden ein Team). Die Teams stellen sich an der Längsseite der Rasterspielfolie mit der Bee-Bot </a:t>
            </a:r>
            <a:r>
              <a:rPr lang="de-AT" sz="2000" b="1" dirty="0"/>
              <a:t>gegenüber </a:t>
            </a:r>
            <a:r>
              <a:rPr lang="de-AT" sz="2000" dirty="0"/>
              <a:t>auf.</a:t>
            </a:r>
          </a:p>
          <a:p>
            <a:pPr marL="0" indent="0">
              <a:buNone/>
            </a:pPr>
            <a:r>
              <a:rPr lang="de-AT" sz="2000" dirty="0"/>
              <a:t>In die Mitte der Folie wird ein </a:t>
            </a:r>
            <a:r>
              <a:rPr lang="de-AT" sz="2000" b="1" dirty="0"/>
              <a:t>Preis </a:t>
            </a:r>
            <a:r>
              <a:rPr lang="de-AT" sz="2000" dirty="0"/>
              <a:t>auf ein Feld gelegt (Süßigkeit), der mit der Biene erreicht werden muss.</a:t>
            </a:r>
          </a:p>
          <a:p>
            <a:pPr marL="0" indent="0">
              <a:buNone/>
            </a:pPr>
            <a:r>
              <a:rPr lang="de-AT" sz="2000" dirty="0"/>
              <a:t>Jede Mannschaft erhält dann </a:t>
            </a:r>
            <a:r>
              <a:rPr lang="de-AT" sz="2000" b="1" dirty="0"/>
              <a:t>drei Bauklötze</a:t>
            </a:r>
            <a:r>
              <a:rPr lang="de-AT" sz="2000" dirty="0"/>
              <a:t>, die sie dem gegnerischen Team als Hindernis auf dem Weg zum Gewinnfeld in den Weg legen darf. </a:t>
            </a:r>
          </a:p>
          <a:p>
            <a:pPr marL="0" indent="0">
              <a:buNone/>
            </a:pPr>
            <a:r>
              <a:rPr lang="de-AT" sz="2000" dirty="0"/>
              <a:t>Die Teams dürfen die Biene vorerst nur programmieren. Danach wird die Programmierung der einzelnen Teams </a:t>
            </a:r>
            <a:r>
              <a:rPr lang="de-AT" sz="2000" b="1" dirty="0"/>
              <a:t>nacheinander vorgeführt</a:t>
            </a:r>
            <a:r>
              <a:rPr lang="de-AT" sz="2000" dirty="0"/>
              <a:t>. Erreichen beide Teams das Gewinnfeld gibt es für beide einen Preis.</a:t>
            </a:r>
          </a:p>
          <a:p>
            <a:pPr marL="0" indent="0">
              <a:buNone/>
            </a:pPr>
            <a:endParaRPr lang="de-AT" sz="2000" dirty="0"/>
          </a:p>
        </p:txBody>
      </p:sp>
      <p:sp>
        <p:nvSpPr>
          <p:cNvPr id="7" name="Inhaltsplatzhalter 2"/>
          <p:cNvSpPr txBox="1">
            <a:spLocks/>
          </p:cNvSpPr>
          <p:nvPr/>
        </p:nvSpPr>
        <p:spPr>
          <a:xfrm>
            <a:off x="426181" y="1042369"/>
            <a:ext cx="6803050" cy="768702"/>
          </a:xfrm>
          <a:prstGeom prst="rect">
            <a:avLst/>
          </a:prstGeom>
        </p:spPr>
        <p:txBody>
          <a:bodyPr vert="horz" lIns="0" tIns="45720" rIns="91440" bIns="45720" rtlCol="0">
            <a:noAutofit/>
          </a:bodyPr>
          <a:lstStyle>
            <a:lvl1pPr marL="177800" indent="-177800" algn="l" defTabSz="914400" rtl="0" eaLnBrk="1" latinLnBrk="0" hangingPunct="1">
              <a:lnSpc>
                <a:spcPct val="90000"/>
              </a:lnSpc>
              <a:spcBef>
                <a:spcPts val="1000"/>
              </a:spcBef>
              <a:buFont typeface="Arial" panose="020B0604020202020204" pitchFamily="34" charset="0"/>
              <a:buChar char="•"/>
              <a:defRPr sz="2800" kern="1200">
                <a:solidFill>
                  <a:srgbClr val="595959"/>
                </a:solidFill>
                <a:latin typeface="+mn-lt"/>
                <a:ea typeface="+mn-ea"/>
                <a:cs typeface="+mn-cs"/>
              </a:defRPr>
            </a:lvl1pPr>
            <a:lvl2pPr marL="444500" indent="-266700" algn="l" defTabSz="914400" rtl="0" eaLnBrk="1" latinLnBrk="0" hangingPunct="1">
              <a:lnSpc>
                <a:spcPct val="90000"/>
              </a:lnSpc>
              <a:spcBef>
                <a:spcPts val="500"/>
              </a:spcBef>
              <a:buFont typeface="Arial" panose="020B0604020202020204" pitchFamily="34" charset="0"/>
              <a:buChar char="•"/>
              <a:defRPr sz="2400" kern="1200">
                <a:solidFill>
                  <a:srgbClr val="595959"/>
                </a:solidFill>
                <a:latin typeface="+mn-lt"/>
                <a:ea typeface="+mn-ea"/>
                <a:cs typeface="+mn-cs"/>
              </a:defRPr>
            </a:lvl2pPr>
            <a:lvl3pPr marL="622300" indent="-177800" algn="l" defTabSz="914400" rtl="0" eaLnBrk="1" latinLnBrk="0" hangingPunct="1">
              <a:lnSpc>
                <a:spcPct val="90000"/>
              </a:lnSpc>
              <a:spcBef>
                <a:spcPts val="500"/>
              </a:spcBef>
              <a:buFont typeface="Arial" panose="020B0604020202020204" pitchFamily="34" charset="0"/>
              <a:buChar char="•"/>
              <a:defRPr sz="2000" kern="1200">
                <a:solidFill>
                  <a:srgbClr val="595959"/>
                </a:solidFill>
                <a:latin typeface="+mn-lt"/>
                <a:ea typeface="+mn-ea"/>
                <a:cs typeface="+mn-cs"/>
              </a:defRPr>
            </a:lvl3pPr>
            <a:lvl4pPr marL="809625" indent="-187325"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4pPr>
            <a:lvl5pPr marL="987425" indent="-1778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AT" sz="3600" dirty="0">
                <a:solidFill>
                  <a:schemeClr val="tx1"/>
                </a:solidFill>
              </a:rPr>
              <a:t>Bewegung zwischen Hindernissen</a:t>
            </a:r>
          </a:p>
        </p:txBody>
      </p:sp>
      <p:pic>
        <p:nvPicPr>
          <p:cNvPr id="11266" name="Picture 2" descr="http://projekte.baa.at/beebot-karten/kcfinder/upload/images/bild_20170813_2317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7231" y="1042369"/>
            <a:ext cx="4071817" cy="4794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42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4294967295"/>
          </p:nvPr>
        </p:nvSpPr>
        <p:spPr>
          <a:xfrm>
            <a:off x="426181" y="2211759"/>
            <a:ext cx="11429759" cy="2938589"/>
          </a:xfrm>
        </p:spPr>
        <p:txBody>
          <a:bodyPr>
            <a:noAutofit/>
          </a:bodyPr>
          <a:lstStyle/>
          <a:p>
            <a:pPr marL="0" indent="0">
              <a:buNone/>
            </a:pPr>
            <a:r>
              <a:rPr lang="de-AT" sz="2400" dirty="0"/>
              <a:t>Verkehrsfolie verwenden </a:t>
            </a:r>
            <a:br>
              <a:rPr lang="de-AT" sz="2400" dirty="0"/>
            </a:br>
            <a:r>
              <a:rPr lang="de-AT" sz="2400" dirty="0"/>
              <a:t>(Rasterspielfolie Rückseite)</a:t>
            </a:r>
          </a:p>
          <a:p>
            <a:pPr marL="0" indent="0">
              <a:buNone/>
            </a:pPr>
            <a:r>
              <a:rPr lang="de-AT" sz="2400" dirty="0"/>
              <a:t>Es spielen jeweils </a:t>
            </a:r>
            <a:r>
              <a:rPr lang="de-AT" sz="2400" b="1" dirty="0"/>
              <a:t>zwei Teams </a:t>
            </a:r>
            <a:r>
              <a:rPr lang="de-AT" sz="2400" dirty="0"/>
              <a:t>gegeneinander.</a:t>
            </a:r>
          </a:p>
          <a:p>
            <a:pPr marL="0" indent="0">
              <a:buNone/>
            </a:pPr>
            <a:r>
              <a:rPr lang="de-AT" sz="2400" dirty="0"/>
              <a:t>Es wird ein </a:t>
            </a:r>
            <a:r>
              <a:rPr lang="de-AT" sz="2400" b="1" dirty="0"/>
              <a:t>Startparkplatz </a:t>
            </a:r>
            <a:r>
              <a:rPr lang="de-AT" sz="2400" dirty="0"/>
              <a:t>und ein </a:t>
            </a:r>
            <a:r>
              <a:rPr lang="de-AT" sz="2400" b="1" dirty="0"/>
              <a:t>Zielparkplatz </a:t>
            </a:r>
            <a:r>
              <a:rPr lang="de-AT" sz="2400" dirty="0"/>
              <a:t>festgelegt. Die Teams programmieren den Weg der Biene und führen die Programmierung nacheinander vor. Dabei muss das Rechtsfahrgebot beachtet werden.</a:t>
            </a:r>
          </a:p>
          <a:p>
            <a:pPr marL="0" indent="0">
              <a:buNone/>
            </a:pPr>
            <a:r>
              <a:rPr lang="de-AT" sz="2400" dirty="0"/>
              <a:t>Zwei Teams </a:t>
            </a:r>
            <a:r>
              <a:rPr lang="de-AT" sz="2400" b="1" dirty="0"/>
              <a:t>tauschen </a:t>
            </a:r>
            <a:r>
              <a:rPr lang="de-AT" sz="2400" dirty="0"/>
              <a:t>ihre </a:t>
            </a:r>
            <a:r>
              <a:rPr lang="de-AT" sz="2400" b="1" dirty="0"/>
              <a:t>Parkplätze </a:t>
            </a:r>
            <a:r>
              <a:rPr lang="de-AT" sz="2400" dirty="0"/>
              <a:t>und fahren nach der Programmierung gleichzeitig los. Es sind die Straßenverkehrsregeln zu beachten, eine Kollision oder ein Abkommen von der Straße muss verhindert werden.</a:t>
            </a:r>
          </a:p>
        </p:txBody>
      </p:sp>
      <p:sp>
        <p:nvSpPr>
          <p:cNvPr id="7" name="Inhaltsplatzhalter 2"/>
          <p:cNvSpPr txBox="1">
            <a:spLocks/>
          </p:cNvSpPr>
          <p:nvPr/>
        </p:nvSpPr>
        <p:spPr>
          <a:xfrm>
            <a:off x="426181" y="1042369"/>
            <a:ext cx="6803050" cy="768702"/>
          </a:xfrm>
          <a:prstGeom prst="rect">
            <a:avLst/>
          </a:prstGeom>
        </p:spPr>
        <p:txBody>
          <a:bodyPr vert="horz" lIns="0" tIns="45720" rIns="91440" bIns="45720" rtlCol="0">
            <a:noAutofit/>
          </a:bodyPr>
          <a:lstStyle>
            <a:lvl1pPr marL="177800" indent="-177800" algn="l" defTabSz="914400" rtl="0" eaLnBrk="1" latinLnBrk="0" hangingPunct="1">
              <a:lnSpc>
                <a:spcPct val="90000"/>
              </a:lnSpc>
              <a:spcBef>
                <a:spcPts val="1000"/>
              </a:spcBef>
              <a:buFont typeface="Arial" panose="020B0604020202020204" pitchFamily="34" charset="0"/>
              <a:buChar char="•"/>
              <a:defRPr sz="2800" kern="1200">
                <a:solidFill>
                  <a:srgbClr val="595959"/>
                </a:solidFill>
                <a:latin typeface="+mn-lt"/>
                <a:ea typeface="+mn-ea"/>
                <a:cs typeface="+mn-cs"/>
              </a:defRPr>
            </a:lvl1pPr>
            <a:lvl2pPr marL="444500" indent="-266700" algn="l" defTabSz="914400" rtl="0" eaLnBrk="1" latinLnBrk="0" hangingPunct="1">
              <a:lnSpc>
                <a:spcPct val="90000"/>
              </a:lnSpc>
              <a:spcBef>
                <a:spcPts val="500"/>
              </a:spcBef>
              <a:buFont typeface="Arial" panose="020B0604020202020204" pitchFamily="34" charset="0"/>
              <a:buChar char="•"/>
              <a:defRPr sz="2400" kern="1200">
                <a:solidFill>
                  <a:srgbClr val="595959"/>
                </a:solidFill>
                <a:latin typeface="+mn-lt"/>
                <a:ea typeface="+mn-ea"/>
                <a:cs typeface="+mn-cs"/>
              </a:defRPr>
            </a:lvl2pPr>
            <a:lvl3pPr marL="622300" indent="-177800" algn="l" defTabSz="914400" rtl="0" eaLnBrk="1" latinLnBrk="0" hangingPunct="1">
              <a:lnSpc>
                <a:spcPct val="90000"/>
              </a:lnSpc>
              <a:spcBef>
                <a:spcPts val="500"/>
              </a:spcBef>
              <a:buFont typeface="Arial" panose="020B0604020202020204" pitchFamily="34" charset="0"/>
              <a:buChar char="•"/>
              <a:defRPr sz="2000" kern="1200">
                <a:solidFill>
                  <a:srgbClr val="595959"/>
                </a:solidFill>
                <a:latin typeface="+mn-lt"/>
                <a:ea typeface="+mn-ea"/>
                <a:cs typeface="+mn-cs"/>
              </a:defRPr>
            </a:lvl3pPr>
            <a:lvl4pPr marL="809625" indent="-187325"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4pPr>
            <a:lvl5pPr marL="987425" indent="-1778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AT" sz="3600" dirty="0">
                <a:solidFill>
                  <a:schemeClr val="tx1"/>
                </a:solidFill>
              </a:rPr>
              <a:t>Verkehrsspiel</a:t>
            </a:r>
          </a:p>
        </p:txBody>
      </p:sp>
      <p:pic>
        <p:nvPicPr>
          <p:cNvPr id="12290" name="Picture 2" descr="http://projekte.baa.at/beebot-karten/kcfinder/upload/images/bild_20161214_23075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8047187" y="-799571"/>
            <a:ext cx="2396223" cy="5221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25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p:cNvSpPr txBox="1">
            <a:spLocks/>
          </p:cNvSpPr>
          <p:nvPr/>
        </p:nvSpPr>
        <p:spPr>
          <a:xfrm>
            <a:off x="1025769" y="4378462"/>
            <a:ext cx="8100402" cy="768702"/>
          </a:xfrm>
          <a:prstGeom prst="rect">
            <a:avLst/>
          </a:prstGeom>
        </p:spPr>
        <p:txBody>
          <a:bodyPr vert="horz" lIns="0" tIns="45720" rIns="91440" bIns="45720" rtlCol="0">
            <a:normAutofit/>
          </a:bodyPr>
          <a:lstStyle>
            <a:lvl1pPr marL="177800" indent="-177800" algn="l" defTabSz="914400" rtl="0" eaLnBrk="1" latinLnBrk="0" hangingPunct="1">
              <a:lnSpc>
                <a:spcPct val="90000"/>
              </a:lnSpc>
              <a:spcBef>
                <a:spcPts val="1000"/>
              </a:spcBef>
              <a:buFont typeface="Arial" panose="020B0604020202020204" pitchFamily="34" charset="0"/>
              <a:buChar char="•"/>
              <a:defRPr sz="2800" kern="1200">
                <a:solidFill>
                  <a:srgbClr val="595959"/>
                </a:solidFill>
                <a:latin typeface="+mn-lt"/>
                <a:ea typeface="+mn-ea"/>
                <a:cs typeface="+mn-cs"/>
              </a:defRPr>
            </a:lvl1pPr>
            <a:lvl2pPr marL="444500" indent="-266700" algn="l" defTabSz="914400" rtl="0" eaLnBrk="1" latinLnBrk="0" hangingPunct="1">
              <a:lnSpc>
                <a:spcPct val="90000"/>
              </a:lnSpc>
              <a:spcBef>
                <a:spcPts val="500"/>
              </a:spcBef>
              <a:buFont typeface="Arial" panose="020B0604020202020204" pitchFamily="34" charset="0"/>
              <a:buChar char="•"/>
              <a:defRPr sz="2400" kern="1200">
                <a:solidFill>
                  <a:srgbClr val="595959"/>
                </a:solidFill>
                <a:latin typeface="+mn-lt"/>
                <a:ea typeface="+mn-ea"/>
                <a:cs typeface="+mn-cs"/>
              </a:defRPr>
            </a:lvl2pPr>
            <a:lvl3pPr marL="622300" indent="-177800" algn="l" defTabSz="914400" rtl="0" eaLnBrk="1" latinLnBrk="0" hangingPunct="1">
              <a:lnSpc>
                <a:spcPct val="90000"/>
              </a:lnSpc>
              <a:spcBef>
                <a:spcPts val="500"/>
              </a:spcBef>
              <a:buFont typeface="Arial" panose="020B0604020202020204" pitchFamily="34" charset="0"/>
              <a:buChar char="•"/>
              <a:defRPr sz="2000" kern="1200">
                <a:solidFill>
                  <a:srgbClr val="595959"/>
                </a:solidFill>
                <a:latin typeface="+mn-lt"/>
                <a:ea typeface="+mn-ea"/>
                <a:cs typeface="+mn-cs"/>
              </a:defRPr>
            </a:lvl3pPr>
            <a:lvl4pPr marL="809625" indent="-187325"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4pPr>
            <a:lvl5pPr marL="987425" indent="-1778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4400" dirty="0">
                <a:solidFill>
                  <a:schemeClr val="tx1"/>
                </a:solidFill>
              </a:rPr>
              <a:t>Informatisches Denken – wozu?</a:t>
            </a:r>
            <a:endParaRPr lang="de-AT" dirty="0">
              <a:solidFill>
                <a:schemeClr val="tx1"/>
              </a:solidFill>
            </a:endParaRPr>
          </a:p>
        </p:txBody>
      </p:sp>
    </p:spTree>
    <p:extLst>
      <p:ext uri="{BB962C8B-B14F-4D97-AF65-F5344CB8AC3E}">
        <p14:creationId xmlns:p14="http://schemas.microsoft.com/office/powerpoint/2010/main" val="196175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4294967295"/>
          </p:nvPr>
        </p:nvSpPr>
        <p:spPr>
          <a:xfrm>
            <a:off x="371472" y="2083717"/>
            <a:ext cx="11413395" cy="3660591"/>
          </a:xfrm>
        </p:spPr>
        <p:txBody>
          <a:bodyPr>
            <a:normAutofit/>
          </a:bodyPr>
          <a:lstStyle/>
          <a:p>
            <a:pPr marL="0" indent="0">
              <a:buNone/>
            </a:pPr>
            <a:r>
              <a:rPr lang="de-AT" sz="2400" dirty="0"/>
              <a:t>Die </a:t>
            </a:r>
            <a:r>
              <a:rPr lang="de-AT" sz="2400" b="1" dirty="0" err="1"/>
              <a:t>Pausetaste</a:t>
            </a:r>
            <a:r>
              <a:rPr lang="de-AT" sz="2400" b="1" dirty="0"/>
              <a:t> </a:t>
            </a:r>
            <a:r>
              <a:rPr lang="de-AT" sz="2400" dirty="0"/>
              <a:t>nutzen: Bei der Ausfahrt aus dem Parkplatz und bei den Haltelinien muss die </a:t>
            </a:r>
            <a:r>
              <a:rPr lang="de-AT" sz="2400" dirty="0" err="1"/>
              <a:t>Pausetaste</a:t>
            </a:r>
            <a:r>
              <a:rPr lang="de-AT" sz="2400" dirty="0"/>
              <a:t> bei der Programmierung der Biene verwendet werden.</a:t>
            </a:r>
          </a:p>
          <a:p>
            <a:pPr marL="0" indent="0">
              <a:buNone/>
            </a:pPr>
            <a:r>
              <a:rPr lang="de-AT" sz="2400" b="1" dirty="0"/>
              <a:t>Verkehrszeichen integrieren </a:t>
            </a:r>
            <a:r>
              <a:rPr lang="de-AT" sz="2400" dirty="0"/>
              <a:t>(Stopptafel, Einbahn, Einfahrt verboten, vorgegebene Fahrtrichtung, ...)</a:t>
            </a:r>
          </a:p>
          <a:p>
            <a:pPr marL="0" indent="0">
              <a:buNone/>
            </a:pPr>
            <a:endParaRPr lang="de-AT" sz="2400" b="1" dirty="0"/>
          </a:p>
          <a:p>
            <a:pPr marL="0" indent="0">
              <a:buNone/>
            </a:pPr>
            <a:r>
              <a:rPr lang="de-AT" sz="2400" b="1" dirty="0"/>
              <a:t>Vereinfachte </a:t>
            </a:r>
            <a:br>
              <a:rPr lang="de-AT" sz="2400" b="1" dirty="0"/>
            </a:br>
            <a:r>
              <a:rPr lang="de-AT" sz="2400" b="1" dirty="0"/>
              <a:t>Problemstellung:</a:t>
            </a:r>
            <a:r>
              <a:rPr lang="de-AT" sz="2400" dirty="0"/>
              <a:t> </a:t>
            </a:r>
            <a:br>
              <a:rPr lang="de-AT" sz="2400" dirty="0"/>
            </a:br>
            <a:r>
              <a:rPr lang="de-AT" sz="2400" dirty="0"/>
              <a:t>Verkehrsregeln </a:t>
            </a:r>
            <a:br>
              <a:rPr lang="de-AT" sz="2400" dirty="0"/>
            </a:br>
            <a:r>
              <a:rPr lang="de-AT" sz="2400" dirty="0"/>
              <a:t>gelten nicht.</a:t>
            </a:r>
          </a:p>
        </p:txBody>
      </p:sp>
      <p:sp>
        <p:nvSpPr>
          <p:cNvPr id="7" name="Inhaltsplatzhalter 2"/>
          <p:cNvSpPr txBox="1">
            <a:spLocks/>
          </p:cNvSpPr>
          <p:nvPr/>
        </p:nvSpPr>
        <p:spPr>
          <a:xfrm>
            <a:off x="468923" y="1136154"/>
            <a:ext cx="7799754" cy="768702"/>
          </a:xfrm>
          <a:prstGeom prst="rect">
            <a:avLst/>
          </a:prstGeom>
        </p:spPr>
        <p:txBody>
          <a:bodyPr vert="horz" lIns="0" tIns="45720" rIns="91440" bIns="45720" rtlCol="0">
            <a:normAutofit fontScale="55000" lnSpcReduction="20000"/>
          </a:bodyPr>
          <a:lstStyle>
            <a:lvl1pPr marL="177800" indent="-177800" algn="l" defTabSz="914400" rtl="0" eaLnBrk="1" latinLnBrk="0" hangingPunct="1">
              <a:lnSpc>
                <a:spcPct val="90000"/>
              </a:lnSpc>
              <a:spcBef>
                <a:spcPts val="1000"/>
              </a:spcBef>
              <a:buFont typeface="Arial" panose="020B0604020202020204" pitchFamily="34" charset="0"/>
              <a:buChar char="•"/>
              <a:defRPr sz="2800" kern="1200">
                <a:solidFill>
                  <a:srgbClr val="595959"/>
                </a:solidFill>
                <a:latin typeface="+mn-lt"/>
                <a:ea typeface="+mn-ea"/>
                <a:cs typeface="+mn-cs"/>
              </a:defRPr>
            </a:lvl1pPr>
            <a:lvl2pPr marL="444500" indent="-266700" algn="l" defTabSz="914400" rtl="0" eaLnBrk="1" latinLnBrk="0" hangingPunct="1">
              <a:lnSpc>
                <a:spcPct val="90000"/>
              </a:lnSpc>
              <a:spcBef>
                <a:spcPts val="500"/>
              </a:spcBef>
              <a:buFont typeface="Arial" panose="020B0604020202020204" pitchFamily="34" charset="0"/>
              <a:buChar char="•"/>
              <a:defRPr sz="2400" kern="1200">
                <a:solidFill>
                  <a:srgbClr val="595959"/>
                </a:solidFill>
                <a:latin typeface="+mn-lt"/>
                <a:ea typeface="+mn-ea"/>
                <a:cs typeface="+mn-cs"/>
              </a:defRPr>
            </a:lvl2pPr>
            <a:lvl3pPr marL="622300" indent="-177800" algn="l" defTabSz="914400" rtl="0" eaLnBrk="1" latinLnBrk="0" hangingPunct="1">
              <a:lnSpc>
                <a:spcPct val="90000"/>
              </a:lnSpc>
              <a:spcBef>
                <a:spcPts val="500"/>
              </a:spcBef>
              <a:buFont typeface="Arial" panose="020B0604020202020204" pitchFamily="34" charset="0"/>
              <a:buChar char="•"/>
              <a:defRPr sz="2000" kern="1200">
                <a:solidFill>
                  <a:srgbClr val="595959"/>
                </a:solidFill>
                <a:latin typeface="+mn-lt"/>
                <a:ea typeface="+mn-ea"/>
                <a:cs typeface="+mn-cs"/>
              </a:defRPr>
            </a:lvl3pPr>
            <a:lvl4pPr marL="809625" indent="-187325"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4pPr>
            <a:lvl5pPr marL="987425" indent="-1778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6500" dirty="0">
                <a:solidFill>
                  <a:schemeClr val="tx1"/>
                </a:solidFill>
              </a:rPr>
              <a:t>Verkehrsspiel</a:t>
            </a:r>
            <a:br>
              <a:rPr lang="de-AT" sz="4400" dirty="0">
                <a:solidFill>
                  <a:schemeClr val="tx1"/>
                </a:solidFill>
              </a:rPr>
            </a:br>
            <a:r>
              <a:rPr lang="de-AT" sz="3600" dirty="0">
                <a:solidFill>
                  <a:schemeClr val="tx1"/>
                </a:solidFill>
              </a:rPr>
              <a:t>Variationen</a:t>
            </a:r>
          </a:p>
        </p:txBody>
      </p:sp>
      <p:pic>
        <p:nvPicPr>
          <p:cNvPr id="13314" name="Picture 2" descr="http://projekte.baa.at/beebot-karten/kcfinder/upload/images/bild_20170813_232454_2_.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5169" y="3522237"/>
            <a:ext cx="7939698" cy="2307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29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p:cNvSpPr txBox="1">
            <a:spLocks/>
          </p:cNvSpPr>
          <p:nvPr/>
        </p:nvSpPr>
        <p:spPr>
          <a:xfrm>
            <a:off x="1025769" y="4378462"/>
            <a:ext cx="8100402" cy="768702"/>
          </a:xfrm>
          <a:prstGeom prst="rect">
            <a:avLst/>
          </a:prstGeom>
        </p:spPr>
        <p:txBody>
          <a:bodyPr vert="horz" lIns="0" tIns="45720" rIns="91440" bIns="45720" rtlCol="0">
            <a:normAutofit/>
          </a:bodyPr>
          <a:lstStyle>
            <a:lvl1pPr marL="177800" indent="-177800" algn="l" defTabSz="914400" rtl="0" eaLnBrk="1" latinLnBrk="0" hangingPunct="1">
              <a:lnSpc>
                <a:spcPct val="90000"/>
              </a:lnSpc>
              <a:spcBef>
                <a:spcPts val="1000"/>
              </a:spcBef>
              <a:buFont typeface="Arial" panose="020B0604020202020204" pitchFamily="34" charset="0"/>
              <a:buChar char="•"/>
              <a:defRPr sz="2800" kern="1200">
                <a:solidFill>
                  <a:srgbClr val="595959"/>
                </a:solidFill>
                <a:latin typeface="+mn-lt"/>
                <a:ea typeface="+mn-ea"/>
                <a:cs typeface="+mn-cs"/>
              </a:defRPr>
            </a:lvl1pPr>
            <a:lvl2pPr marL="444500" indent="-266700" algn="l" defTabSz="914400" rtl="0" eaLnBrk="1" latinLnBrk="0" hangingPunct="1">
              <a:lnSpc>
                <a:spcPct val="90000"/>
              </a:lnSpc>
              <a:spcBef>
                <a:spcPts val="500"/>
              </a:spcBef>
              <a:buFont typeface="Arial" panose="020B0604020202020204" pitchFamily="34" charset="0"/>
              <a:buChar char="•"/>
              <a:defRPr sz="2400" kern="1200">
                <a:solidFill>
                  <a:srgbClr val="595959"/>
                </a:solidFill>
                <a:latin typeface="+mn-lt"/>
                <a:ea typeface="+mn-ea"/>
                <a:cs typeface="+mn-cs"/>
              </a:defRPr>
            </a:lvl2pPr>
            <a:lvl3pPr marL="622300" indent="-177800" algn="l" defTabSz="914400" rtl="0" eaLnBrk="1" latinLnBrk="0" hangingPunct="1">
              <a:lnSpc>
                <a:spcPct val="90000"/>
              </a:lnSpc>
              <a:spcBef>
                <a:spcPts val="500"/>
              </a:spcBef>
              <a:buFont typeface="Arial" panose="020B0604020202020204" pitchFamily="34" charset="0"/>
              <a:buChar char="•"/>
              <a:defRPr sz="2000" kern="1200">
                <a:solidFill>
                  <a:srgbClr val="595959"/>
                </a:solidFill>
                <a:latin typeface="+mn-lt"/>
                <a:ea typeface="+mn-ea"/>
                <a:cs typeface="+mn-cs"/>
              </a:defRPr>
            </a:lvl3pPr>
            <a:lvl4pPr marL="809625" indent="-187325"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4pPr>
            <a:lvl5pPr marL="987425" indent="-1778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4400" dirty="0" err="1">
                <a:solidFill>
                  <a:schemeClr val="tx1"/>
                </a:solidFill>
              </a:rPr>
              <a:t>Fächerübegreifende</a:t>
            </a:r>
            <a:r>
              <a:rPr lang="de-AT" sz="4400" dirty="0">
                <a:solidFill>
                  <a:schemeClr val="tx1"/>
                </a:solidFill>
              </a:rPr>
              <a:t> Verwendung</a:t>
            </a:r>
            <a:endParaRPr lang="de-AT" dirty="0">
              <a:solidFill>
                <a:schemeClr val="tx1"/>
              </a:solidFill>
            </a:endParaRPr>
          </a:p>
        </p:txBody>
      </p:sp>
    </p:spTree>
    <p:extLst>
      <p:ext uri="{BB962C8B-B14F-4D97-AF65-F5344CB8AC3E}">
        <p14:creationId xmlns:p14="http://schemas.microsoft.com/office/powerpoint/2010/main" val="379562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4294967295"/>
          </p:nvPr>
        </p:nvSpPr>
        <p:spPr>
          <a:xfrm>
            <a:off x="371475" y="2096233"/>
            <a:ext cx="6189785" cy="3616020"/>
          </a:xfrm>
        </p:spPr>
        <p:txBody>
          <a:bodyPr>
            <a:normAutofit/>
          </a:bodyPr>
          <a:lstStyle/>
          <a:p>
            <a:pPr marL="0" indent="0">
              <a:buNone/>
            </a:pPr>
            <a:r>
              <a:rPr lang="de-AT" sz="2400" b="1" dirty="0"/>
              <a:t>Mengenerfassung</a:t>
            </a:r>
          </a:p>
          <a:p>
            <a:pPr marL="0" indent="0">
              <a:buNone/>
            </a:pPr>
            <a:r>
              <a:rPr lang="de-AT" sz="2400" dirty="0"/>
              <a:t>Der Bauer will seine ….. wieder einfangen. Kannst du ihm dabei helfen?</a:t>
            </a:r>
          </a:p>
          <a:p>
            <a:pPr marL="0" indent="0">
              <a:buNone/>
            </a:pPr>
            <a:r>
              <a:rPr lang="de-AT" sz="2400" dirty="0"/>
              <a:t>Der Bauer hat ….. verkauft. Hilf ihm, sie für den Transport einzufangen!</a:t>
            </a:r>
          </a:p>
          <a:p>
            <a:pPr marL="0" indent="0">
              <a:buNone/>
            </a:pPr>
            <a:r>
              <a:rPr lang="de-AT" sz="2400" dirty="0"/>
              <a:t>Die Bäuerin will umziehen. Hilf ihr, ihre ….. umzusiedeln!</a:t>
            </a:r>
          </a:p>
          <a:p>
            <a:pPr marL="0" indent="0">
              <a:buNone/>
            </a:pPr>
            <a:r>
              <a:rPr lang="de-AT" sz="2400" dirty="0"/>
              <a:t>Die Bäuerin muss ….. zum Tierarzt bringen. Hilf ihr dabei!</a:t>
            </a:r>
          </a:p>
        </p:txBody>
      </p:sp>
      <p:sp>
        <p:nvSpPr>
          <p:cNvPr id="7" name="Inhaltsplatzhalter 2"/>
          <p:cNvSpPr txBox="1">
            <a:spLocks/>
          </p:cNvSpPr>
          <p:nvPr/>
        </p:nvSpPr>
        <p:spPr>
          <a:xfrm>
            <a:off x="371475" y="1128338"/>
            <a:ext cx="3531785" cy="768702"/>
          </a:xfrm>
          <a:prstGeom prst="rect">
            <a:avLst/>
          </a:prstGeom>
        </p:spPr>
        <p:txBody>
          <a:bodyPr vert="horz" lIns="0" tIns="45720" rIns="91440" bIns="45720" rtlCol="0">
            <a:normAutofit/>
          </a:bodyPr>
          <a:lstStyle>
            <a:lvl1pPr marL="177800" indent="-177800" algn="l" defTabSz="914400" rtl="0" eaLnBrk="1" latinLnBrk="0" hangingPunct="1">
              <a:lnSpc>
                <a:spcPct val="90000"/>
              </a:lnSpc>
              <a:spcBef>
                <a:spcPts val="1000"/>
              </a:spcBef>
              <a:buFont typeface="Arial" panose="020B0604020202020204" pitchFamily="34" charset="0"/>
              <a:buChar char="•"/>
              <a:defRPr sz="2800" kern="1200">
                <a:solidFill>
                  <a:srgbClr val="595959"/>
                </a:solidFill>
                <a:latin typeface="+mn-lt"/>
                <a:ea typeface="+mn-ea"/>
                <a:cs typeface="+mn-cs"/>
              </a:defRPr>
            </a:lvl1pPr>
            <a:lvl2pPr marL="444500" indent="-266700" algn="l" defTabSz="914400" rtl="0" eaLnBrk="1" latinLnBrk="0" hangingPunct="1">
              <a:lnSpc>
                <a:spcPct val="90000"/>
              </a:lnSpc>
              <a:spcBef>
                <a:spcPts val="500"/>
              </a:spcBef>
              <a:buFont typeface="Arial" panose="020B0604020202020204" pitchFamily="34" charset="0"/>
              <a:buChar char="•"/>
              <a:defRPr sz="2400" kern="1200">
                <a:solidFill>
                  <a:srgbClr val="595959"/>
                </a:solidFill>
                <a:latin typeface="+mn-lt"/>
                <a:ea typeface="+mn-ea"/>
                <a:cs typeface="+mn-cs"/>
              </a:defRPr>
            </a:lvl2pPr>
            <a:lvl3pPr marL="622300" indent="-177800" algn="l" defTabSz="914400" rtl="0" eaLnBrk="1" latinLnBrk="0" hangingPunct="1">
              <a:lnSpc>
                <a:spcPct val="90000"/>
              </a:lnSpc>
              <a:spcBef>
                <a:spcPts val="500"/>
              </a:spcBef>
              <a:buFont typeface="Arial" panose="020B0604020202020204" pitchFamily="34" charset="0"/>
              <a:buChar char="•"/>
              <a:defRPr sz="2000" kern="1200">
                <a:solidFill>
                  <a:srgbClr val="595959"/>
                </a:solidFill>
                <a:latin typeface="+mn-lt"/>
                <a:ea typeface="+mn-ea"/>
                <a:cs typeface="+mn-cs"/>
              </a:defRPr>
            </a:lvl3pPr>
            <a:lvl4pPr marL="809625" indent="-187325"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4pPr>
            <a:lvl5pPr marL="987425" indent="-1778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4400" dirty="0">
                <a:solidFill>
                  <a:schemeClr val="tx1"/>
                </a:solidFill>
              </a:rPr>
              <a:t>Mathematik</a:t>
            </a:r>
            <a:endParaRPr lang="de-AT" dirty="0">
              <a:solidFill>
                <a:schemeClr val="tx1"/>
              </a:solidFill>
            </a:endParaRPr>
          </a:p>
        </p:txBody>
      </p:sp>
      <p:pic>
        <p:nvPicPr>
          <p:cNvPr id="1026" name="Picture 2" descr="https://mahara.ph-noe.ac.at/artefact/file/download.php?file=197992&amp;view=2353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75938" y="453292"/>
            <a:ext cx="4986274" cy="5258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69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4294967295"/>
          </p:nvPr>
        </p:nvSpPr>
        <p:spPr>
          <a:xfrm>
            <a:off x="371475" y="2143124"/>
            <a:ext cx="5888648" cy="3569921"/>
          </a:xfrm>
        </p:spPr>
        <p:txBody>
          <a:bodyPr vert="horz" lIns="91440" tIns="45720" rIns="91440" bIns="45720" rtlCol="0" anchor="t">
            <a:normAutofit fontScale="92500" lnSpcReduction="20000"/>
          </a:bodyPr>
          <a:lstStyle/>
          <a:p>
            <a:pPr marL="0" indent="0">
              <a:buNone/>
            </a:pPr>
            <a:r>
              <a:rPr lang="de-AT" b="1" dirty="0" err="1"/>
              <a:t>Malreihe</a:t>
            </a:r>
            <a:r>
              <a:rPr lang="de-AT" b="1" dirty="0"/>
              <a:t> aus vier</a:t>
            </a:r>
            <a:br>
              <a:rPr lang="de-AT" b="1" dirty="0">
                <a:latin typeface="+mn-ea"/>
                <a:cs typeface="+mn-ea"/>
              </a:rPr>
            </a:br>
            <a:r>
              <a:rPr lang="de-AT" b="1" dirty="0"/>
              <a:t>(mit flexiblen Kärtchen)</a:t>
            </a:r>
          </a:p>
          <a:p>
            <a:pPr marL="0" indent="0">
              <a:buNone/>
            </a:pPr>
            <a:r>
              <a:rPr lang="de-AT" dirty="0"/>
              <a:t>Die Biene möchte das Einmaleins aus 3 und 4 lernen. Hilf ihr dabei.</a:t>
            </a:r>
          </a:p>
          <a:p>
            <a:pPr marL="0" indent="0">
              <a:buNone/>
            </a:pPr>
            <a:r>
              <a:rPr lang="de-AT" dirty="0"/>
              <a:t>Sprich auf ihrer Fahrt laut mit!</a:t>
            </a:r>
          </a:p>
          <a:p>
            <a:pPr marL="0" indent="0">
              <a:buNone/>
            </a:pPr>
            <a:endParaRPr lang="de-AT" dirty="0"/>
          </a:p>
          <a:p>
            <a:pPr marL="0" indent="0">
              <a:buNone/>
            </a:pPr>
            <a:r>
              <a:rPr lang="de-AT" i="1" dirty="0"/>
              <a:t>Praktischer Hinweis: Es empfiehlt sich, die Kärtchen mit einer Plastikfolie abzudecken. Erhältlich </a:t>
            </a:r>
            <a:r>
              <a:rPr lang="de-AT" i="1" dirty="0" err="1"/>
              <a:t>z.b.</a:t>
            </a:r>
            <a:r>
              <a:rPr lang="de-AT" i="1" dirty="0"/>
              <a:t> unter </a:t>
            </a:r>
            <a:r>
              <a:rPr lang="de-AT" i="1" dirty="0">
                <a:hlinkClick r:id="rId2"/>
              </a:rPr>
              <a:t>www.indisplay.com</a:t>
            </a:r>
            <a:r>
              <a:rPr lang="de-AT" i="1" dirty="0"/>
              <a:t>. </a:t>
            </a:r>
          </a:p>
        </p:txBody>
      </p:sp>
      <p:sp>
        <p:nvSpPr>
          <p:cNvPr id="7" name="Inhaltsplatzhalter 2"/>
          <p:cNvSpPr txBox="1">
            <a:spLocks/>
          </p:cNvSpPr>
          <p:nvPr/>
        </p:nvSpPr>
        <p:spPr>
          <a:xfrm>
            <a:off x="457444" y="1183046"/>
            <a:ext cx="3531785" cy="768702"/>
          </a:xfrm>
          <a:prstGeom prst="rect">
            <a:avLst/>
          </a:prstGeom>
        </p:spPr>
        <p:txBody>
          <a:bodyPr vert="horz" lIns="0" tIns="45720" rIns="91440" bIns="45720" rtlCol="0">
            <a:normAutofit/>
          </a:bodyPr>
          <a:lstStyle>
            <a:lvl1pPr marL="177800" indent="-177800" algn="l" defTabSz="914400" rtl="0" eaLnBrk="1" latinLnBrk="0" hangingPunct="1">
              <a:lnSpc>
                <a:spcPct val="90000"/>
              </a:lnSpc>
              <a:spcBef>
                <a:spcPts val="1000"/>
              </a:spcBef>
              <a:buFont typeface="Arial" panose="020B0604020202020204" pitchFamily="34" charset="0"/>
              <a:buChar char="•"/>
              <a:defRPr sz="2800" kern="1200">
                <a:solidFill>
                  <a:srgbClr val="595959"/>
                </a:solidFill>
                <a:latin typeface="+mn-lt"/>
                <a:ea typeface="+mn-ea"/>
                <a:cs typeface="+mn-cs"/>
              </a:defRPr>
            </a:lvl1pPr>
            <a:lvl2pPr marL="444500" indent="-266700" algn="l" defTabSz="914400" rtl="0" eaLnBrk="1" latinLnBrk="0" hangingPunct="1">
              <a:lnSpc>
                <a:spcPct val="90000"/>
              </a:lnSpc>
              <a:spcBef>
                <a:spcPts val="500"/>
              </a:spcBef>
              <a:buFont typeface="Arial" panose="020B0604020202020204" pitchFamily="34" charset="0"/>
              <a:buChar char="•"/>
              <a:defRPr sz="2400" kern="1200">
                <a:solidFill>
                  <a:srgbClr val="595959"/>
                </a:solidFill>
                <a:latin typeface="+mn-lt"/>
                <a:ea typeface="+mn-ea"/>
                <a:cs typeface="+mn-cs"/>
              </a:defRPr>
            </a:lvl2pPr>
            <a:lvl3pPr marL="622300" indent="-177800" algn="l" defTabSz="914400" rtl="0" eaLnBrk="1" latinLnBrk="0" hangingPunct="1">
              <a:lnSpc>
                <a:spcPct val="90000"/>
              </a:lnSpc>
              <a:spcBef>
                <a:spcPts val="500"/>
              </a:spcBef>
              <a:buFont typeface="Arial" panose="020B0604020202020204" pitchFamily="34" charset="0"/>
              <a:buChar char="•"/>
              <a:defRPr sz="2000" kern="1200">
                <a:solidFill>
                  <a:srgbClr val="595959"/>
                </a:solidFill>
                <a:latin typeface="+mn-lt"/>
                <a:ea typeface="+mn-ea"/>
                <a:cs typeface="+mn-cs"/>
              </a:defRPr>
            </a:lvl3pPr>
            <a:lvl4pPr marL="809625" indent="-187325"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4pPr>
            <a:lvl5pPr marL="987425" indent="-1778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4400" dirty="0">
                <a:solidFill>
                  <a:schemeClr val="tx1"/>
                </a:solidFill>
              </a:rPr>
              <a:t>Mathematik</a:t>
            </a:r>
            <a:endParaRPr lang="de-AT" dirty="0">
              <a:solidFill>
                <a:schemeClr val="tx1"/>
              </a:solidFill>
            </a:endParaRPr>
          </a:p>
        </p:txBody>
      </p:sp>
      <p:pic>
        <p:nvPicPr>
          <p:cNvPr id="5" name="Grafik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3211" r="9725"/>
          <a:stretch/>
        </p:blipFill>
        <p:spPr>
          <a:xfrm rot="5400000">
            <a:off x="6707126" y="1318774"/>
            <a:ext cx="5197229" cy="3793513"/>
          </a:xfrm>
          <a:prstGeom prst="rect">
            <a:avLst/>
          </a:prstGeom>
        </p:spPr>
      </p:pic>
      <p:pic>
        <p:nvPicPr>
          <p:cNvPr id="8" name="Grafik 7"/>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18936" t="2574" r="15440" b="4125"/>
          <a:stretch/>
        </p:blipFill>
        <p:spPr>
          <a:xfrm rot="5400000">
            <a:off x="6888537" y="1137362"/>
            <a:ext cx="5197228" cy="4156334"/>
          </a:xfrm>
          <a:prstGeom prst="rect">
            <a:avLst/>
          </a:prstGeom>
        </p:spPr>
      </p:pic>
    </p:spTree>
    <p:extLst>
      <p:ext uri="{BB962C8B-B14F-4D97-AF65-F5344CB8AC3E}">
        <p14:creationId xmlns:p14="http://schemas.microsoft.com/office/powerpoint/2010/main" val="38144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4294967295"/>
          </p:nvPr>
        </p:nvSpPr>
        <p:spPr>
          <a:xfrm>
            <a:off x="445477" y="2104048"/>
            <a:ext cx="4630738" cy="3351090"/>
          </a:xfrm>
        </p:spPr>
        <p:txBody>
          <a:bodyPr>
            <a:normAutofit/>
          </a:bodyPr>
          <a:lstStyle/>
          <a:p>
            <a:pPr marL="0" indent="0">
              <a:buNone/>
            </a:pPr>
            <a:r>
              <a:rPr lang="de-AT" sz="2400" b="1" dirty="0"/>
              <a:t>Instrumente</a:t>
            </a:r>
          </a:p>
          <a:p>
            <a:pPr marL="0" indent="0">
              <a:buNone/>
            </a:pPr>
            <a:r>
              <a:rPr lang="de-AT" sz="2400" dirty="0"/>
              <a:t>Verschiedene Instrumente wurden besprochen. Auf den Feldern sind diese abgebildet. Ein Kind spielt ein Instrument, die anderen schließen die Augen. Sie hören, was für ein Instrument es ist und fahren mit dem </a:t>
            </a:r>
            <a:r>
              <a:rPr lang="de-AT" sz="2400" dirty="0" err="1"/>
              <a:t>Beebot</a:t>
            </a:r>
            <a:r>
              <a:rPr lang="de-AT" sz="2400" dirty="0"/>
              <a:t> auf das passende Feld.</a:t>
            </a:r>
          </a:p>
        </p:txBody>
      </p:sp>
      <p:sp>
        <p:nvSpPr>
          <p:cNvPr id="7" name="Inhaltsplatzhalter 2"/>
          <p:cNvSpPr txBox="1">
            <a:spLocks/>
          </p:cNvSpPr>
          <p:nvPr/>
        </p:nvSpPr>
        <p:spPr>
          <a:xfrm>
            <a:off x="445477" y="1128338"/>
            <a:ext cx="3457783" cy="768702"/>
          </a:xfrm>
          <a:prstGeom prst="rect">
            <a:avLst/>
          </a:prstGeom>
        </p:spPr>
        <p:txBody>
          <a:bodyPr vert="horz" lIns="0" tIns="45720" rIns="91440" bIns="45720" rtlCol="0">
            <a:normAutofit/>
          </a:bodyPr>
          <a:lstStyle>
            <a:lvl1pPr marL="177800" indent="-177800" algn="l" defTabSz="914400" rtl="0" eaLnBrk="1" latinLnBrk="0" hangingPunct="1">
              <a:lnSpc>
                <a:spcPct val="90000"/>
              </a:lnSpc>
              <a:spcBef>
                <a:spcPts val="1000"/>
              </a:spcBef>
              <a:buFont typeface="Arial" panose="020B0604020202020204" pitchFamily="34" charset="0"/>
              <a:buChar char="•"/>
              <a:defRPr sz="2800" kern="1200">
                <a:solidFill>
                  <a:srgbClr val="595959"/>
                </a:solidFill>
                <a:latin typeface="+mn-lt"/>
                <a:ea typeface="+mn-ea"/>
                <a:cs typeface="+mn-cs"/>
              </a:defRPr>
            </a:lvl1pPr>
            <a:lvl2pPr marL="444500" indent="-266700" algn="l" defTabSz="914400" rtl="0" eaLnBrk="1" latinLnBrk="0" hangingPunct="1">
              <a:lnSpc>
                <a:spcPct val="90000"/>
              </a:lnSpc>
              <a:spcBef>
                <a:spcPts val="500"/>
              </a:spcBef>
              <a:buFont typeface="Arial" panose="020B0604020202020204" pitchFamily="34" charset="0"/>
              <a:buChar char="•"/>
              <a:defRPr sz="2400" kern="1200">
                <a:solidFill>
                  <a:srgbClr val="595959"/>
                </a:solidFill>
                <a:latin typeface="+mn-lt"/>
                <a:ea typeface="+mn-ea"/>
                <a:cs typeface="+mn-cs"/>
              </a:defRPr>
            </a:lvl2pPr>
            <a:lvl3pPr marL="622300" indent="-177800" algn="l" defTabSz="914400" rtl="0" eaLnBrk="1" latinLnBrk="0" hangingPunct="1">
              <a:lnSpc>
                <a:spcPct val="90000"/>
              </a:lnSpc>
              <a:spcBef>
                <a:spcPts val="500"/>
              </a:spcBef>
              <a:buFont typeface="Arial" panose="020B0604020202020204" pitchFamily="34" charset="0"/>
              <a:buChar char="•"/>
              <a:defRPr sz="2000" kern="1200">
                <a:solidFill>
                  <a:srgbClr val="595959"/>
                </a:solidFill>
                <a:latin typeface="+mn-lt"/>
                <a:ea typeface="+mn-ea"/>
                <a:cs typeface="+mn-cs"/>
              </a:defRPr>
            </a:lvl3pPr>
            <a:lvl4pPr marL="809625" indent="-187325"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4pPr>
            <a:lvl5pPr marL="987425" indent="-1778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4400" dirty="0">
                <a:solidFill>
                  <a:schemeClr val="tx1"/>
                </a:solidFill>
              </a:rPr>
              <a:t>Musik</a:t>
            </a:r>
            <a:endParaRPr lang="de-AT" dirty="0">
              <a:solidFill>
                <a:schemeClr val="tx1"/>
              </a:solidFill>
            </a:endParaRPr>
          </a:p>
        </p:txBody>
      </p:sp>
      <p:pic>
        <p:nvPicPr>
          <p:cNvPr id="2050" name="Picture 2" descr="https://mahara.ph-noe.ac.at/artefact/file/download.php?file=197991&amp;view=2353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7624" y="453293"/>
            <a:ext cx="5361714" cy="5369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49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4294967295"/>
          </p:nvPr>
        </p:nvSpPr>
        <p:spPr>
          <a:xfrm>
            <a:off x="445476" y="2104048"/>
            <a:ext cx="10932766" cy="3351090"/>
          </a:xfrm>
        </p:spPr>
        <p:txBody>
          <a:bodyPr>
            <a:normAutofit/>
          </a:bodyPr>
          <a:lstStyle/>
          <a:p>
            <a:pPr marL="0" indent="0">
              <a:buNone/>
            </a:pPr>
            <a:r>
              <a:rPr lang="de-AT" sz="3200" b="1" dirty="0"/>
              <a:t>…</a:t>
            </a:r>
            <a:r>
              <a:rPr lang="de-AT" sz="3200" dirty="0"/>
              <a:t>für Unterlagen aus Flipchart-Papier finden Sie hier:</a:t>
            </a:r>
          </a:p>
          <a:p>
            <a:pPr marL="0" indent="0">
              <a:buNone/>
            </a:pPr>
            <a:r>
              <a:rPr lang="de-AT" sz="3200" dirty="0">
                <a:hlinkClick r:id="rId2"/>
              </a:rPr>
              <a:t>http://bit.do/beebot-flipchart-ideen</a:t>
            </a:r>
            <a:r>
              <a:rPr lang="de-AT" sz="3200" dirty="0"/>
              <a:t> </a:t>
            </a:r>
            <a:endParaRPr lang="de-AT" sz="2000" dirty="0"/>
          </a:p>
          <a:p>
            <a:pPr marL="0" indent="0">
              <a:buNone/>
            </a:pPr>
            <a:endParaRPr lang="de-AT" sz="2000" dirty="0"/>
          </a:p>
          <a:p>
            <a:pPr marL="0" indent="0">
              <a:buNone/>
            </a:pPr>
            <a:r>
              <a:rPr lang="de-AT" sz="2000" dirty="0"/>
              <a:t>Die Entwürfe entstanden im Rahmen der Lehrveranstaltung „Informatische Bildung“ mit Studierenden der Primarstufe an der PH NÖ.</a:t>
            </a:r>
          </a:p>
        </p:txBody>
      </p:sp>
      <p:sp>
        <p:nvSpPr>
          <p:cNvPr id="7" name="Inhaltsplatzhalter 2"/>
          <p:cNvSpPr txBox="1">
            <a:spLocks/>
          </p:cNvSpPr>
          <p:nvPr/>
        </p:nvSpPr>
        <p:spPr>
          <a:xfrm>
            <a:off x="445477" y="1128338"/>
            <a:ext cx="4894274" cy="768702"/>
          </a:xfrm>
          <a:prstGeom prst="rect">
            <a:avLst/>
          </a:prstGeom>
        </p:spPr>
        <p:txBody>
          <a:bodyPr vert="horz" lIns="0" tIns="45720" rIns="91440" bIns="45720" rtlCol="0">
            <a:normAutofit/>
          </a:bodyPr>
          <a:lstStyle>
            <a:lvl1pPr marL="177800" indent="-177800" algn="l" defTabSz="914400" rtl="0" eaLnBrk="1" latinLnBrk="0" hangingPunct="1">
              <a:lnSpc>
                <a:spcPct val="90000"/>
              </a:lnSpc>
              <a:spcBef>
                <a:spcPts val="1000"/>
              </a:spcBef>
              <a:buFont typeface="Arial" panose="020B0604020202020204" pitchFamily="34" charset="0"/>
              <a:buChar char="•"/>
              <a:defRPr sz="2800" kern="1200">
                <a:solidFill>
                  <a:srgbClr val="595959"/>
                </a:solidFill>
                <a:latin typeface="+mn-lt"/>
                <a:ea typeface="+mn-ea"/>
                <a:cs typeface="+mn-cs"/>
              </a:defRPr>
            </a:lvl1pPr>
            <a:lvl2pPr marL="444500" indent="-266700" algn="l" defTabSz="914400" rtl="0" eaLnBrk="1" latinLnBrk="0" hangingPunct="1">
              <a:lnSpc>
                <a:spcPct val="90000"/>
              </a:lnSpc>
              <a:spcBef>
                <a:spcPts val="500"/>
              </a:spcBef>
              <a:buFont typeface="Arial" panose="020B0604020202020204" pitchFamily="34" charset="0"/>
              <a:buChar char="•"/>
              <a:defRPr sz="2400" kern="1200">
                <a:solidFill>
                  <a:srgbClr val="595959"/>
                </a:solidFill>
                <a:latin typeface="+mn-lt"/>
                <a:ea typeface="+mn-ea"/>
                <a:cs typeface="+mn-cs"/>
              </a:defRPr>
            </a:lvl2pPr>
            <a:lvl3pPr marL="622300" indent="-177800" algn="l" defTabSz="914400" rtl="0" eaLnBrk="1" latinLnBrk="0" hangingPunct="1">
              <a:lnSpc>
                <a:spcPct val="90000"/>
              </a:lnSpc>
              <a:spcBef>
                <a:spcPts val="500"/>
              </a:spcBef>
              <a:buFont typeface="Arial" panose="020B0604020202020204" pitchFamily="34" charset="0"/>
              <a:buChar char="•"/>
              <a:defRPr sz="2000" kern="1200">
                <a:solidFill>
                  <a:srgbClr val="595959"/>
                </a:solidFill>
                <a:latin typeface="+mn-lt"/>
                <a:ea typeface="+mn-ea"/>
                <a:cs typeface="+mn-cs"/>
              </a:defRPr>
            </a:lvl3pPr>
            <a:lvl4pPr marL="809625" indent="-187325"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4pPr>
            <a:lvl5pPr marL="987425" indent="-1778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4400" dirty="0">
                <a:solidFill>
                  <a:schemeClr val="tx1"/>
                </a:solidFill>
              </a:rPr>
              <a:t>Weitere Entwürfe…</a:t>
            </a:r>
            <a:endParaRPr lang="de-AT" dirty="0">
              <a:solidFill>
                <a:schemeClr val="tx1"/>
              </a:solidFill>
            </a:endParaRPr>
          </a:p>
        </p:txBody>
      </p:sp>
    </p:spTree>
    <p:extLst>
      <p:ext uri="{BB962C8B-B14F-4D97-AF65-F5344CB8AC3E}">
        <p14:creationId xmlns:p14="http://schemas.microsoft.com/office/powerpoint/2010/main" val="265804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p:cNvSpPr txBox="1">
            <a:spLocks/>
          </p:cNvSpPr>
          <p:nvPr/>
        </p:nvSpPr>
        <p:spPr>
          <a:xfrm>
            <a:off x="1025769" y="4079631"/>
            <a:ext cx="8100402" cy="1067533"/>
          </a:xfrm>
          <a:prstGeom prst="rect">
            <a:avLst/>
          </a:prstGeom>
        </p:spPr>
        <p:txBody>
          <a:bodyPr vert="horz" lIns="0" tIns="45720" rIns="91440" bIns="45720" rtlCol="0">
            <a:normAutofit fontScale="85000" lnSpcReduction="20000"/>
          </a:bodyPr>
          <a:lstStyle>
            <a:lvl1pPr marL="177800" indent="-177800" algn="l" defTabSz="914400" rtl="0" eaLnBrk="1" latinLnBrk="0" hangingPunct="1">
              <a:lnSpc>
                <a:spcPct val="90000"/>
              </a:lnSpc>
              <a:spcBef>
                <a:spcPts val="1000"/>
              </a:spcBef>
              <a:buFont typeface="Arial" panose="020B0604020202020204" pitchFamily="34" charset="0"/>
              <a:buChar char="•"/>
              <a:defRPr sz="2800" kern="1200">
                <a:solidFill>
                  <a:srgbClr val="595959"/>
                </a:solidFill>
                <a:latin typeface="+mn-lt"/>
                <a:ea typeface="+mn-ea"/>
                <a:cs typeface="+mn-cs"/>
              </a:defRPr>
            </a:lvl1pPr>
            <a:lvl2pPr marL="444500" indent="-266700" algn="l" defTabSz="914400" rtl="0" eaLnBrk="1" latinLnBrk="0" hangingPunct="1">
              <a:lnSpc>
                <a:spcPct val="90000"/>
              </a:lnSpc>
              <a:spcBef>
                <a:spcPts val="500"/>
              </a:spcBef>
              <a:buFont typeface="Arial" panose="020B0604020202020204" pitchFamily="34" charset="0"/>
              <a:buChar char="•"/>
              <a:defRPr sz="2400" kern="1200">
                <a:solidFill>
                  <a:srgbClr val="595959"/>
                </a:solidFill>
                <a:latin typeface="+mn-lt"/>
                <a:ea typeface="+mn-ea"/>
                <a:cs typeface="+mn-cs"/>
              </a:defRPr>
            </a:lvl2pPr>
            <a:lvl3pPr marL="622300" indent="-177800" algn="l" defTabSz="914400" rtl="0" eaLnBrk="1" latinLnBrk="0" hangingPunct="1">
              <a:lnSpc>
                <a:spcPct val="90000"/>
              </a:lnSpc>
              <a:spcBef>
                <a:spcPts val="500"/>
              </a:spcBef>
              <a:buFont typeface="Arial" panose="020B0604020202020204" pitchFamily="34" charset="0"/>
              <a:buChar char="•"/>
              <a:defRPr sz="2000" kern="1200">
                <a:solidFill>
                  <a:srgbClr val="595959"/>
                </a:solidFill>
                <a:latin typeface="+mn-lt"/>
                <a:ea typeface="+mn-ea"/>
                <a:cs typeface="+mn-cs"/>
              </a:defRPr>
            </a:lvl3pPr>
            <a:lvl4pPr marL="809625" indent="-187325"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4pPr>
            <a:lvl5pPr marL="987425" indent="-1778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5900" dirty="0" err="1">
                <a:solidFill>
                  <a:schemeClr val="tx1"/>
                </a:solidFill>
              </a:rPr>
              <a:t>Robobee</a:t>
            </a:r>
            <a:r>
              <a:rPr lang="de-AT" sz="5900" dirty="0">
                <a:solidFill>
                  <a:schemeClr val="tx1"/>
                </a:solidFill>
              </a:rPr>
              <a:t>-App</a:t>
            </a:r>
          </a:p>
          <a:p>
            <a:pPr marL="0" indent="0">
              <a:buNone/>
            </a:pPr>
            <a:r>
              <a:rPr lang="de-AT" b="1" dirty="0">
                <a:hlinkClick r:id="rId2"/>
              </a:rPr>
              <a:t>http://beebot.baa.at</a:t>
            </a:r>
            <a:r>
              <a:rPr lang="de-AT" b="1" dirty="0"/>
              <a:t> </a:t>
            </a:r>
            <a:endParaRPr lang="de-AT" sz="5900" dirty="0">
              <a:solidFill>
                <a:schemeClr val="tx1"/>
              </a:solidFill>
            </a:endParaRPr>
          </a:p>
        </p:txBody>
      </p:sp>
    </p:spTree>
    <p:extLst>
      <p:ext uri="{BB962C8B-B14F-4D97-AF65-F5344CB8AC3E}">
        <p14:creationId xmlns:p14="http://schemas.microsoft.com/office/powerpoint/2010/main" val="250159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4294967295"/>
          </p:nvPr>
        </p:nvSpPr>
        <p:spPr>
          <a:xfrm>
            <a:off x="371476" y="2078892"/>
            <a:ext cx="5227068" cy="3489669"/>
          </a:xfrm>
        </p:spPr>
        <p:txBody>
          <a:bodyPr>
            <a:noAutofit/>
          </a:bodyPr>
          <a:lstStyle/>
          <a:p>
            <a:r>
              <a:rPr lang="de-AT" sz="1600" b="1" dirty="0"/>
              <a:t>Sammlung zur Verwendung der </a:t>
            </a:r>
            <a:r>
              <a:rPr lang="de-AT" sz="1600" b="1" dirty="0" err="1"/>
              <a:t>BeeBot</a:t>
            </a:r>
            <a:r>
              <a:rPr lang="de-AT" sz="1600" b="1" dirty="0"/>
              <a:t> im Rahmen des Projekts DLPL (inkl. Bezugsquellen der Materialien):</a:t>
            </a:r>
            <a:br>
              <a:rPr lang="de-AT" sz="1600" b="1" dirty="0"/>
            </a:br>
            <a:r>
              <a:rPr lang="de-AT" sz="1600" b="1" dirty="0">
                <a:hlinkClick r:id="rId2"/>
              </a:rPr>
              <a:t>http://dlpl.beebot.at</a:t>
            </a:r>
            <a:r>
              <a:rPr lang="de-AT" sz="1600" b="1" dirty="0"/>
              <a:t> </a:t>
            </a:r>
          </a:p>
          <a:p>
            <a:r>
              <a:rPr lang="de-AT" sz="1600" b="1" dirty="0"/>
              <a:t>Methodische Reihe zum Thema </a:t>
            </a:r>
            <a:r>
              <a:rPr lang="de-AT" sz="1600" b="1" dirty="0" err="1"/>
              <a:t>BeeBot</a:t>
            </a:r>
            <a:br>
              <a:rPr lang="de-AT" sz="1600" b="1" dirty="0"/>
            </a:br>
            <a:r>
              <a:rPr lang="de-AT" sz="1600" dirty="0">
                <a:hlinkClick r:id="rId3"/>
              </a:rPr>
              <a:t>http://beebot.ibach.at/</a:t>
            </a:r>
            <a:r>
              <a:rPr lang="de-AT" sz="1600" dirty="0"/>
              <a:t>  </a:t>
            </a:r>
          </a:p>
          <a:p>
            <a:r>
              <a:rPr lang="de-AT" sz="1600" b="1" dirty="0" err="1"/>
              <a:t>BeeBot</a:t>
            </a:r>
            <a:r>
              <a:rPr lang="de-AT" sz="1600" dirty="0"/>
              <a:t> - </a:t>
            </a:r>
            <a:r>
              <a:rPr lang="de-AT" sz="1600" b="1" dirty="0"/>
              <a:t>Erste Schritte </a:t>
            </a:r>
            <a:r>
              <a:rPr lang="de-AT" sz="1600" dirty="0"/>
              <a:t>(nö://</a:t>
            </a:r>
            <a:r>
              <a:rPr lang="de-AT" sz="1600" dirty="0" err="1"/>
              <a:t>media</a:t>
            </a:r>
            <a:r>
              <a:rPr lang="de-AT" sz="1600" dirty="0"/>
              <a:t>)</a:t>
            </a:r>
            <a:br>
              <a:rPr lang="de-AT" sz="1600" dirty="0"/>
            </a:br>
            <a:r>
              <a:rPr lang="de-AT" sz="1600" dirty="0">
                <a:hlinkClick r:id="rId4"/>
              </a:rPr>
              <a:t>http://hemi.bplaced.net/EDV-Betreuung/BeeBot/BeeBot-Skriptum.pdf</a:t>
            </a:r>
            <a:r>
              <a:rPr lang="de-AT" sz="1600" dirty="0"/>
              <a:t> </a:t>
            </a:r>
          </a:p>
          <a:p>
            <a:r>
              <a:rPr lang="de-AT" sz="1600" b="1" dirty="0" err="1"/>
              <a:t>AustroTec</a:t>
            </a:r>
            <a:r>
              <a:rPr lang="de-AT" sz="1600" b="1" dirty="0"/>
              <a:t> – Katalog: </a:t>
            </a:r>
            <a:r>
              <a:rPr lang="de-AT" sz="1600" dirty="0"/>
              <a:t>Bestellmöglichkeit für </a:t>
            </a:r>
            <a:r>
              <a:rPr lang="de-AT" sz="1600" dirty="0" err="1"/>
              <a:t>BeeBots</a:t>
            </a:r>
            <a:r>
              <a:rPr lang="de-AT" sz="1600" dirty="0"/>
              <a:t>, Matten &amp; Zubehör</a:t>
            </a:r>
            <a:br>
              <a:rPr lang="de-AT" sz="1600" dirty="0"/>
            </a:br>
            <a:r>
              <a:rPr lang="de-AT" sz="1600" dirty="0">
                <a:hlinkClick r:id="rId5"/>
              </a:rPr>
              <a:t>http://www.brandy-test.at/wp-content/uploads/beebot_Web.pdf</a:t>
            </a:r>
            <a:r>
              <a:rPr lang="de-AT" sz="1600" dirty="0"/>
              <a:t> </a:t>
            </a:r>
          </a:p>
        </p:txBody>
      </p:sp>
      <p:sp>
        <p:nvSpPr>
          <p:cNvPr id="7" name="Inhaltsplatzhalter 2"/>
          <p:cNvSpPr txBox="1">
            <a:spLocks/>
          </p:cNvSpPr>
          <p:nvPr/>
        </p:nvSpPr>
        <p:spPr>
          <a:xfrm>
            <a:off x="371475" y="1128338"/>
            <a:ext cx="4787754" cy="768702"/>
          </a:xfrm>
          <a:prstGeom prst="rect">
            <a:avLst/>
          </a:prstGeom>
        </p:spPr>
        <p:txBody>
          <a:bodyPr vert="horz" lIns="0" tIns="45720" rIns="91440" bIns="45720" rtlCol="0">
            <a:normAutofit/>
          </a:bodyPr>
          <a:lstStyle>
            <a:lvl1pPr marL="177800" indent="-177800" algn="l" defTabSz="914400" rtl="0" eaLnBrk="1" latinLnBrk="0" hangingPunct="1">
              <a:lnSpc>
                <a:spcPct val="90000"/>
              </a:lnSpc>
              <a:spcBef>
                <a:spcPts val="1000"/>
              </a:spcBef>
              <a:buFont typeface="Arial" panose="020B0604020202020204" pitchFamily="34" charset="0"/>
              <a:buChar char="•"/>
              <a:defRPr sz="2800" kern="1200">
                <a:solidFill>
                  <a:srgbClr val="595959"/>
                </a:solidFill>
                <a:latin typeface="+mn-lt"/>
                <a:ea typeface="+mn-ea"/>
                <a:cs typeface="+mn-cs"/>
              </a:defRPr>
            </a:lvl1pPr>
            <a:lvl2pPr marL="444500" indent="-266700" algn="l" defTabSz="914400" rtl="0" eaLnBrk="1" latinLnBrk="0" hangingPunct="1">
              <a:lnSpc>
                <a:spcPct val="90000"/>
              </a:lnSpc>
              <a:spcBef>
                <a:spcPts val="500"/>
              </a:spcBef>
              <a:buFont typeface="Arial" panose="020B0604020202020204" pitchFamily="34" charset="0"/>
              <a:buChar char="•"/>
              <a:defRPr sz="2400" kern="1200">
                <a:solidFill>
                  <a:srgbClr val="595959"/>
                </a:solidFill>
                <a:latin typeface="+mn-lt"/>
                <a:ea typeface="+mn-ea"/>
                <a:cs typeface="+mn-cs"/>
              </a:defRPr>
            </a:lvl2pPr>
            <a:lvl3pPr marL="622300" indent="-177800" algn="l" defTabSz="914400" rtl="0" eaLnBrk="1" latinLnBrk="0" hangingPunct="1">
              <a:lnSpc>
                <a:spcPct val="90000"/>
              </a:lnSpc>
              <a:spcBef>
                <a:spcPts val="500"/>
              </a:spcBef>
              <a:buFont typeface="Arial" panose="020B0604020202020204" pitchFamily="34" charset="0"/>
              <a:buChar char="•"/>
              <a:defRPr sz="2000" kern="1200">
                <a:solidFill>
                  <a:srgbClr val="595959"/>
                </a:solidFill>
                <a:latin typeface="+mn-lt"/>
                <a:ea typeface="+mn-ea"/>
                <a:cs typeface="+mn-cs"/>
              </a:defRPr>
            </a:lvl3pPr>
            <a:lvl4pPr marL="809625" indent="-187325"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4pPr>
            <a:lvl5pPr marL="987425" indent="-1778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4400" dirty="0"/>
              <a:t>Ressourcen</a:t>
            </a:r>
            <a:endParaRPr lang="de-AT" dirty="0"/>
          </a:p>
        </p:txBody>
      </p:sp>
      <p:sp>
        <p:nvSpPr>
          <p:cNvPr id="4" name="Inhaltsplatzhalter 2">
            <a:extLst>
              <a:ext uri="{FF2B5EF4-FFF2-40B4-BE49-F238E27FC236}">
                <a16:creationId xmlns:a16="http://schemas.microsoft.com/office/drawing/2014/main" id="{CEBA5953-C81D-4BB3-BC2A-FEBB3D54ACAD}"/>
              </a:ext>
            </a:extLst>
          </p:cNvPr>
          <p:cNvSpPr txBox="1">
            <a:spLocks/>
          </p:cNvSpPr>
          <p:nvPr/>
        </p:nvSpPr>
        <p:spPr>
          <a:xfrm>
            <a:off x="6096000" y="2078892"/>
            <a:ext cx="5227068" cy="34896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AT" sz="1800" b="1" dirty="0"/>
              <a:t>Weitere Ideen zur Anwendung</a:t>
            </a:r>
          </a:p>
          <a:p>
            <a:r>
              <a:rPr lang="de-AT" sz="1600" dirty="0" err="1"/>
              <a:t>Primarytreasurechest</a:t>
            </a:r>
            <a:r>
              <a:rPr lang="de-AT" sz="1600" dirty="0"/>
              <a:t>: </a:t>
            </a:r>
            <a:r>
              <a:rPr lang="de-AT" sz="1600" dirty="0" err="1"/>
              <a:t>BeeBot</a:t>
            </a:r>
            <a:r>
              <a:rPr lang="de-AT" sz="1600" dirty="0"/>
              <a:t>-Materialien zum Download</a:t>
            </a:r>
            <a:br>
              <a:rPr lang="de-AT" sz="1600" dirty="0"/>
            </a:br>
            <a:r>
              <a:rPr lang="de-AT" sz="1600" dirty="0">
                <a:hlinkClick r:id="rId6"/>
              </a:rPr>
              <a:t>https://www.primarytreasurechest.com/teachingresources/category/bee-bots-resources.html</a:t>
            </a:r>
            <a:r>
              <a:rPr lang="de-AT" sz="1600" dirty="0"/>
              <a:t> </a:t>
            </a:r>
          </a:p>
          <a:p>
            <a:r>
              <a:rPr lang="de-AT" sz="1600" dirty="0"/>
              <a:t>Communication4all: </a:t>
            </a:r>
            <a:r>
              <a:rPr lang="de-AT" sz="1600" dirty="0" err="1"/>
              <a:t>BeeBot</a:t>
            </a:r>
            <a:r>
              <a:rPr lang="de-AT" sz="1600" dirty="0"/>
              <a:t>-Materialien zum Download</a:t>
            </a:r>
            <a:br>
              <a:rPr lang="de-AT" sz="1600" dirty="0"/>
            </a:br>
            <a:r>
              <a:rPr lang="de-AT" sz="1600" dirty="0">
                <a:hlinkClick r:id="rId7"/>
              </a:rPr>
              <a:t>http://www.communication4all.co.uk/http/beebot.htm</a:t>
            </a:r>
            <a:r>
              <a:rPr lang="de-AT" sz="1600" dirty="0"/>
              <a:t> </a:t>
            </a:r>
          </a:p>
          <a:p>
            <a:r>
              <a:rPr lang="de-AT" sz="1600" dirty="0"/>
              <a:t>Einsatzmöglichkeiten für Vorschulkinder und Schulanfänger/innen</a:t>
            </a:r>
            <a:br>
              <a:rPr lang="de-AT" sz="1600" dirty="0"/>
            </a:br>
            <a:r>
              <a:rPr lang="de-AT" sz="1600" dirty="0">
                <a:hlinkClick r:id="rId8"/>
              </a:rPr>
              <a:t>http://medienkindergarten.wien/medienpraxis/roboter-coding/der-bienenroboter-bee-bot/</a:t>
            </a:r>
            <a:r>
              <a:rPr lang="de-AT" sz="1600" dirty="0"/>
              <a:t> </a:t>
            </a:r>
          </a:p>
        </p:txBody>
      </p:sp>
    </p:spTree>
    <p:extLst>
      <p:ext uri="{BB962C8B-B14F-4D97-AF65-F5344CB8AC3E}">
        <p14:creationId xmlns:p14="http://schemas.microsoft.com/office/powerpoint/2010/main" val="383958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4294967295"/>
          </p:nvPr>
        </p:nvSpPr>
        <p:spPr>
          <a:xfrm>
            <a:off x="371475" y="2078892"/>
            <a:ext cx="11077575" cy="3489669"/>
          </a:xfrm>
        </p:spPr>
        <p:txBody>
          <a:bodyPr>
            <a:noAutofit/>
          </a:bodyPr>
          <a:lstStyle/>
          <a:p>
            <a:r>
              <a:rPr lang="de-AT" sz="1800" b="1" dirty="0" err="1"/>
              <a:t>BeeBot</a:t>
            </a:r>
            <a:br>
              <a:rPr lang="de-AT" sz="1800" dirty="0"/>
            </a:br>
            <a:r>
              <a:rPr lang="de-AT" sz="1800" dirty="0"/>
              <a:t>iOS: </a:t>
            </a:r>
            <a:r>
              <a:rPr lang="de-AT" sz="1800" dirty="0">
                <a:hlinkClick r:id="rId2"/>
              </a:rPr>
              <a:t>https://itunes.apple.com/at/app/bee-bot/id500131639?mt=8</a:t>
            </a:r>
            <a:r>
              <a:rPr lang="de-AT" sz="1800" dirty="0"/>
              <a:t> </a:t>
            </a:r>
          </a:p>
          <a:p>
            <a:r>
              <a:rPr lang="de-AT" sz="1800" b="1" dirty="0" err="1"/>
              <a:t>BlueBot</a:t>
            </a:r>
            <a:br>
              <a:rPr lang="de-AT" sz="1800" dirty="0"/>
            </a:br>
            <a:r>
              <a:rPr lang="de-AT" sz="1800" dirty="0"/>
              <a:t>Android: </a:t>
            </a:r>
            <a:r>
              <a:rPr lang="de-AT" sz="1800" dirty="0">
                <a:hlinkClick r:id="rId3"/>
              </a:rPr>
              <a:t>https://play.google.com/store/apps/details?id=air.BlueBot&amp;hl=de</a:t>
            </a:r>
            <a:br>
              <a:rPr lang="de-AT" sz="1800" dirty="0"/>
            </a:br>
            <a:r>
              <a:rPr lang="de-AT" sz="1800" dirty="0"/>
              <a:t>iOS: </a:t>
            </a:r>
            <a:r>
              <a:rPr lang="de-AT" sz="1800" dirty="0">
                <a:hlinkClick r:id="rId4"/>
              </a:rPr>
              <a:t>https://itunes.apple.com/at/app/blue-bot/id957753068?mt=8</a:t>
            </a:r>
            <a:endParaRPr lang="de-AT" sz="1800" dirty="0"/>
          </a:p>
          <a:p>
            <a:r>
              <a:rPr lang="de-AT" sz="1800" b="1" dirty="0" err="1"/>
              <a:t>LightBot</a:t>
            </a:r>
            <a:r>
              <a:rPr lang="de-AT" sz="1800" b="1" dirty="0"/>
              <a:t> – Hour </a:t>
            </a:r>
            <a:r>
              <a:rPr lang="de-AT" sz="1800" b="1" dirty="0" err="1"/>
              <a:t>of</a:t>
            </a:r>
            <a:r>
              <a:rPr lang="de-AT" sz="1800" b="1" dirty="0"/>
              <a:t> </a:t>
            </a:r>
            <a:r>
              <a:rPr lang="de-AT" sz="1800" b="1" dirty="0" err="1"/>
              <a:t>code</a:t>
            </a:r>
            <a:r>
              <a:rPr lang="de-AT" sz="1800" b="1" dirty="0"/>
              <a:t> </a:t>
            </a:r>
            <a:br>
              <a:rPr lang="de-AT" sz="1800" dirty="0"/>
            </a:br>
            <a:r>
              <a:rPr lang="de-AT" sz="1800" dirty="0"/>
              <a:t>Browserversion: </a:t>
            </a:r>
            <a:r>
              <a:rPr lang="de-AT" sz="1800" dirty="0">
                <a:hlinkClick r:id="rId5"/>
              </a:rPr>
              <a:t>http://lightbot.com/hour-of-code.html</a:t>
            </a:r>
            <a:br>
              <a:rPr lang="de-AT" sz="1800" dirty="0"/>
            </a:br>
            <a:r>
              <a:rPr lang="de-AT" sz="1800" dirty="0"/>
              <a:t>Android: </a:t>
            </a:r>
            <a:r>
              <a:rPr lang="de-AT" sz="1800" dirty="0">
                <a:hlinkClick r:id="rId6"/>
              </a:rPr>
              <a:t>https://play.google.com/store/apps/details?id=com.lightbot.lightbothoc&amp;hl=de</a:t>
            </a:r>
            <a:r>
              <a:rPr lang="de-AT" sz="1800" dirty="0"/>
              <a:t> </a:t>
            </a:r>
            <a:br>
              <a:rPr lang="de-AT" sz="1800" dirty="0"/>
            </a:br>
            <a:r>
              <a:rPr lang="de-AT" sz="1800" dirty="0"/>
              <a:t>iOS: </a:t>
            </a:r>
            <a:r>
              <a:rPr lang="de-AT" sz="1800" dirty="0">
                <a:hlinkClick r:id="rId7"/>
              </a:rPr>
              <a:t>https://itunes.apple.com/at/app/lightbot-code-hour/id873943739?mt=8</a:t>
            </a:r>
            <a:r>
              <a:rPr lang="de-AT" sz="1800" dirty="0"/>
              <a:t> </a:t>
            </a:r>
          </a:p>
          <a:p>
            <a:r>
              <a:rPr lang="de-AT" sz="1800" b="1" dirty="0" err="1"/>
              <a:t>CargoBot</a:t>
            </a:r>
            <a:br>
              <a:rPr lang="de-AT" sz="1800" dirty="0"/>
            </a:br>
            <a:r>
              <a:rPr lang="de-AT" sz="1800" dirty="0"/>
              <a:t>Android: </a:t>
            </a:r>
            <a:r>
              <a:rPr lang="de-AT" sz="1800" dirty="0">
                <a:hlinkClick r:id="rId8"/>
              </a:rPr>
              <a:t>https://www.app-download.com/android/1853/cargo-bot/</a:t>
            </a:r>
            <a:r>
              <a:rPr lang="de-AT" sz="1800" dirty="0"/>
              <a:t> </a:t>
            </a:r>
            <a:br>
              <a:rPr lang="de-AT" sz="1800" dirty="0"/>
            </a:br>
            <a:r>
              <a:rPr lang="de-AT" sz="1800" dirty="0"/>
              <a:t>iOS: </a:t>
            </a:r>
            <a:r>
              <a:rPr lang="de-AT" sz="1800" dirty="0">
                <a:hlinkClick r:id="rId9"/>
              </a:rPr>
              <a:t>https://itunes.apple.com/at/app/cargo-bot/id519690804?mt=8</a:t>
            </a:r>
            <a:r>
              <a:rPr lang="de-AT" sz="1800" dirty="0"/>
              <a:t> </a:t>
            </a:r>
          </a:p>
        </p:txBody>
      </p:sp>
      <p:sp>
        <p:nvSpPr>
          <p:cNvPr id="7" name="Inhaltsplatzhalter 2"/>
          <p:cNvSpPr txBox="1">
            <a:spLocks/>
          </p:cNvSpPr>
          <p:nvPr/>
        </p:nvSpPr>
        <p:spPr>
          <a:xfrm>
            <a:off x="371474" y="1128338"/>
            <a:ext cx="8858789" cy="768702"/>
          </a:xfrm>
          <a:prstGeom prst="rect">
            <a:avLst/>
          </a:prstGeom>
        </p:spPr>
        <p:txBody>
          <a:bodyPr vert="horz" lIns="0" tIns="45720" rIns="91440" bIns="45720" rtlCol="0">
            <a:normAutofit fontScale="92500"/>
          </a:bodyPr>
          <a:lstStyle>
            <a:lvl1pPr marL="177800" indent="-177800" algn="l" defTabSz="914400" rtl="0" eaLnBrk="1" latinLnBrk="0" hangingPunct="1">
              <a:lnSpc>
                <a:spcPct val="90000"/>
              </a:lnSpc>
              <a:spcBef>
                <a:spcPts val="1000"/>
              </a:spcBef>
              <a:buFont typeface="Arial" panose="020B0604020202020204" pitchFamily="34" charset="0"/>
              <a:buChar char="•"/>
              <a:defRPr sz="2800" kern="1200">
                <a:solidFill>
                  <a:srgbClr val="595959"/>
                </a:solidFill>
                <a:latin typeface="+mn-lt"/>
                <a:ea typeface="+mn-ea"/>
                <a:cs typeface="+mn-cs"/>
              </a:defRPr>
            </a:lvl1pPr>
            <a:lvl2pPr marL="444500" indent="-266700" algn="l" defTabSz="914400" rtl="0" eaLnBrk="1" latinLnBrk="0" hangingPunct="1">
              <a:lnSpc>
                <a:spcPct val="90000"/>
              </a:lnSpc>
              <a:spcBef>
                <a:spcPts val="500"/>
              </a:spcBef>
              <a:buFont typeface="Arial" panose="020B0604020202020204" pitchFamily="34" charset="0"/>
              <a:buChar char="•"/>
              <a:defRPr sz="2400" kern="1200">
                <a:solidFill>
                  <a:srgbClr val="595959"/>
                </a:solidFill>
                <a:latin typeface="+mn-lt"/>
                <a:ea typeface="+mn-ea"/>
                <a:cs typeface="+mn-cs"/>
              </a:defRPr>
            </a:lvl2pPr>
            <a:lvl3pPr marL="622300" indent="-177800" algn="l" defTabSz="914400" rtl="0" eaLnBrk="1" latinLnBrk="0" hangingPunct="1">
              <a:lnSpc>
                <a:spcPct val="90000"/>
              </a:lnSpc>
              <a:spcBef>
                <a:spcPts val="500"/>
              </a:spcBef>
              <a:buFont typeface="Arial" panose="020B0604020202020204" pitchFamily="34" charset="0"/>
              <a:buChar char="•"/>
              <a:defRPr sz="2000" kern="1200">
                <a:solidFill>
                  <a:srgbClr val="595959"/>
                </a:solidFill>
                <a:latin typeface="+mn-lt"/>
                <a:ea typeface="+mn-ea"/>
                <a:cs typeface="+mn-cs"/>
              </a:defRPr>
            </a:lvl3pPr>
            <a:lvl4pPr marL="809625" indent="-187325"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4pPr>
            <a:lvl5pPr marL="987425" indent="-1778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4400" dirty="0"/>
              <a:t>Weiterführende Apps zum Thema Coding</a:t>
            </a:r>
            <a:endParaRPr lang="de-AT" dirty="0"/>
          </a:p>
        </p:txBody>
      </p:sp>
    </p:spTree>
    <p:extLst>
      <p:ext uri="{BB962C8B-B14F-4D97-AF65-F5344CB8AC3E}">
        <p14:creationId xmlns:p14="http://schemas.microsoft.com/office/powerpoint/2010/main" val="91267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93032" y="950034"/>
            <a:ext cx="8240416" cy="646331"/>
          </a:xfrm>
          <a:prstGeom prst="rect">
            <a:avLst/>
          </a:prstGeom>
          <a:noFill/>
        </p:spPr>
        <p:txBody>
          <a:bodyPr wrap="square" rtlCol="0">
            <a:spAutoFit/>
          </a:bodyPr>
          <a:lstStyle/>
          <a:p>
            <a:r>
              <a:rPr lang="de-AT" sz="3600" dirty="0"/>
              <a:t>Denken lernen – Probleme lösen</a:t>
            </a:r>
          </a:p>
        </p:txBody>
      </p:sp>
      <p:sp>
        <p:nvSpPr>
          <p:cNvPr id="4" name="Textfeld 3">
            <a:extLst>
              <a:ext uri="{FF2B5EF4-FFF2-40B4-BE49-F238E27FC236}">
                <a16:creationId xmlns:a16="http://schemas.microsoft.com/office/drawing/2014/main" id="{4197835F-1F60-4EAF-BCD2-44B7D535EC6B}"/>
              </a:ext>
            </a:extLst>
          </p:cNvPr>
          <p:cNvSpPr txBox="1"/>
          <p:nvPr/>
        </p:nvSpPr>
        <p:spPr>
          <a:xfrm>
            <a:off x="593032" y="2157733"/>
            <a:ext cx="8111021" cy="3108543"/>
          </a:xfrm>
          <a:prstGeom prst="rect">
            <a:avLst/>
          </a:prstGeom>
          <a:noFill/>
        </p:spPr>
        <p:txBody>
          <a:bodyPr wrap="square" rtlCol="0">
            <a:spAutoFit/>
          </a:bodyPr>
          <a:lstStyle/>
          <a:p>
            <a:r>
              <a:rPr lang="de-AT" sz="2800" dirty="0"/>
              <a:t>Problem identifizieren &amp; genau definieren</a:t>
            </a:r>
          </a:p>
          <a:p>
            <a:r>
              <a:rPr lang="de-AT" sz="2800" dirty="0"/>
              <a:t>Strategie entwickeln – vorausdenken</a:t>
            </a:r>
          </a:p>
          <a:p>
            <a:r>
              <a:rPr lang="de-AT" sz="2800" dirty="0"/>
              <a:t>Wenn nötig – herkömmliche Routinen überwinden</a:t>
            </a:r>
          </a:p>
          <a:p>
            <a:r>
              <a:rPr lang="de-AT" sz="2800" dirty="0"/>
              <a:t>Lösung dokumentieren</a:t>
            </a:r>
          </a:p>
          <a:p>
            <a:endParaRPr lang="de-AT" sz="2800" dirty="0"/>
          </a:p>
          <a:p>
            <a:r>
              <a:rPr lang="de-AT" sz="2800" dirty="0"/>
              <a:t>Kommunizieren mit Gegenüber</a:t>
            </a:r>
          </a:p>
          <a:p>
            <a:r>
              <a:rPr lang="de-AT" sz="2800" dirty="0"/>
              <a:t>Empathie entwickeln</a:t>
            </a:r>
          </a:p>
        </p:txBody>
      </p:sp>
    </p:spTree>
    <p:extLst>
      <p:ext uri="{BB962C8B-B14F-4D97-AF65-F5344CB8AC3E}">
        <p14:creationId xmlns:p14="http://schemas.microsoft.com/office/powerpoint/2010/main" val="328879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p:cNvSpPr txBox="1">
            <a:spLocks/>
          </p:cNvSpPr>
          <p:nvPr/>
        </p:nvSpPr>
        <p:spPr>
          <a:xfrm>
            <a:off x="1025769" y="4378462"/>
            <a:ext cx="8100402" cy="768702"/>
          </a:xfrm>
          <a:prstGeom prst="rect">
            <a:avLst/>
          </a:prstGeom>
        </p:spPr>
        <p:txBody>
          <a:bodyPr vert="horz" lIns="0" tIns="45720" rIns="91440" bIns="45720" rtlCol="0">
            <a:normAutofit/>
          </a:bodyPr>
          <a:lstStyle>
            <a:lvl1pPr marL="177800" indent="-177800" algn="l" defTabSz="914400" rtl="0" eaLnBrk="1" latinLnBrk="0" hangingPunct="1">
              <a:lnSpc>
                <a:spcPct val="90000"/>
              </a:lnSpc>
              <a:spcBef>
                <a:spcPts val="1000"/>
              </a:spcBef>
              <a:buFont typeface="Arial" panose="020B0604020202020204" pitchFamily="34" charset="0"/>
              <a:buChar char="•"/>
              <a:defRPr sz="2800" kern="1200">
                <a:solidFill>
                  <a:srgbClr val="595959"/>
                </a:solidFill>
                <a:latin typeface="+mn-lt"/>
                <a:ea typeface="+mn-ea"/>
                <a:cs typeface="+mn-cs"/>
              </a:defRPr>
            </a:lvl1pPr>
            <a:lvl2pPr marL="444500" indent="-266700" algn="l" defTabSz="914400" rtl="0" eaLnBrk="1" latinLnBrk="0" hangingPunct="1">
              <a:lnSpc>
                <a:spcPct val="90000"/>
              </a:lnSpc>
              <a:spcBef>
                <a:spcPts val="500"/>
              </a:spcBef>
              <a:buFont typeface="Arial" panose="020B0604020202020204" pitchFamily="34" charset="0"/>
              <a:buChar char="•"/>
              <a:defRPr sz="2400" kern="1200">
                <a:solidFill>
                  <a:srgbClr val="595959"/>
                </a:solidFill>
                <a:latin typeface="+mn-lt"/>
                <a:ea typeface="+mn-ea"/>
                <a:cs typeface="+mn-cs"/>
              </a:defRPr>
            </a:lvl2pPr>
            <a:lvl3pPr marL="622300" indent="-177800" algn="l" defTabSz="914400" rtl="0" eaLnBrk="1" latinLnBrk="0" hangingPunct="1">
              <a:lnSpc>
                <a:spcPct val="90000"/>
              </a:lnSpc>
              <a:spcBef>
                <a:spcPts val="500"/>
              </a:spcBef>
              <a:buFont typeface="Arial" panose="020B0604020202020204" pitchFamily="34" charset="0"/>
              <a:buChar char="•"/>
              <a:defRPr sz="2000" kern="1200">
                <a:solidFill>
                  <a:srgbClr val="595959"/>
                </a:solidFill>
                <a:latin typeface="+mn-lt"/>
                <a:ea typeface="+mn-ea"/>
                <a:cs typeface="+mn-cs"/>
              </a:defRPr>
            </a:lvl3pPr>
            <a:lvl4pPr marL="809625" indent="-187325"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4pPr>
            <a:lvl5pPr marL="987425" indent="-1778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4400" dirty="0" err="1">
                <a:solidFill>
                  <a:schemeClr val="tx1"/>
                </a:solidFill>
              </a:rPr>
              <a:t>BeeBot</a:t>
            </a:r>
            <a:r>
              <a:rPr lang="de-AT" sz="4400" dirty="0">
                <a:solidFill>
                  <a:schemeClr val="tx1"/>
                </a:solidFill>
              </a:rPr>
              <a:t> – Was ist das?</a:t>
            </a:r>
            <a:endParaRPr lang="de-AT" dirty="0">
              <a:solidFill>
                <a:schemeClr val="tx1"/>
              </a:solidFill>
            </a:endParaRPr>
          </a:p>
        </p:txBody>
      </p:sp>
    </p:spTree>
    <p:extLst>
      <p:ext uri="{BB962C8B-B14F-4D97-AF65-F5344CB8AC3E}">
        <p14:creationId xmlns:p14="http://schemas.microsoft.com/office/powerpoint/2010/main" val="310075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earlyyearsresources.co.uk/images/products/zoom/1443618715-63419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5817" y="586152"/>
            <a:ext cx="5345967" cy="5345967"/>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627539" y="2364765"/>
            <a:ext cx="4145934" cy="2308324"/>
          </a:xfrm>
          <a:prstGeom prst="rect">
            <a:avLst/>
          </a:prstGeom>
          <a:noFill/>
        </p:spPr>
        <p:txBody>
          <a:bodyPr wrap="square" rtlCol="0">
            <a:spAutoFit/>
          </a:bodyPr>
          <a:lstStyle/>
          <a:p>
            <a:r>
              <a:rPr lang="de-AT" sz="3600" dirty="0"/>
              <a:t>Kleine Bodenroboter zum Einsatz in Kindergarten und Volksschule</a:t>
            </a:r>
          </a:p>
        </p:txBody>
      </p:sp>
    </p:spTree>
    <p:extLst>
      <p:ext uri="{BB962C8B-B14F-4D97-AF65-F5344CB8AC3E}">
        <p14:creationId xmlns:p14="http://schemas.microsoft.com/office/powerpoint/2010/main" val="617404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531446" y="372403"/>
            <a:ext cx="4168794" cy="1325563"/>
          </a:xfrm>
        </p:spPr>
        <p:txBody>
          <a:bodyPr/>
          <a:lstStyle/>
          <a:p>
            <a:r>
              <a:rPr lang="de-AT" dirty="0"/>
              <a:t>Funktionstasten</a:t>
            </a:r>
          </a:p>
        </p:txBody>
      </p:sp>
      <p:pic>
        <p:nvPicPr>
          <p:cNvPr id="2050" name="Picture 2" descr="Bildergebnis für bee bo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0954" y="183996"/>
            <a:ext cx="5026001" cy="6104112"/>
          </a:xfrm>
          <a:prstGeom prst="rect">
            <a:avLst/>
          </a:prstGeom>
          <a:noFill/>
          <a:extLst>
            <a:ext uri="{909E8E84-426E-40DD-AFC4-6F175D3DCCD1}">
              <a14:hiddenFill xmlns:a14="http://schemas.microsoft.com/office/drawing/2010/main">
                <a:solidFill>
                  <a:srgbClr val="FFFFFF"/>
                </a:solidFill>
              </a14:hiddenFill>
            </a:ext>
          </a:extLst>
        </p:spPr>
      </p:pic>
      <p:sp>
        <p:nvSpPr>
          <p:cNvPr id="12" name="Pfeil: nach unten 11"/>
          <p:cNvSpPr/>
          <p:nvPr/>
        </p:nvSpPr>
        <p:spPr>
          <a:xfrm>
            <a:off x="6864824" y="655093"/>
            <a:ext cx="366676" cy="1624083"/>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AT"/>
          </a:p>
        </p:txBody>
      </p:sp>
      <p:sp>
        <p:nvSpPr>
          <p:cNvPr id="15" name="Pfeil: nach unten 14"/>
          <p:cNvSpPr/>
          <p:nvPr/>
        </p:nvSpPr>
        <p:spPr>
          <a:xfrm rot="10800000">
            <a:off x="6903954" y="5231727"/>
            <a:ext cx="327546" cy="1104934"/>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AT"/>
          </a:p>
        </p:txBody>
      </p:sp>
      <p:sp>
        <p:nvSpPr>
          <p:cNvPr id="16" name="Pfeil: nach unten 15"/>
          <p:cNvSpPr/>
          <p:nvPr/>
        </p:nvSpPr>
        <p:spPr>
          <a:xfrm rot="16200000">
            <a:off x="4946726" y="3265353"/>
            <a:ext cx="327546" cy="740641"/>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AT"/>
          </a:p>
        </p:txBody>
      </p:sp>
      <p:sp>
        <p:nvSpPr>
          <p:cNvPr id="10" name="Rechteck: abgerundete Ecken 9"/>
          <p:cNvSpPr/>
          <p:nvPr/>
        </p:nvSpPr>
        <p:spPr>
          <a:xfrm>
            <a:off x="2393759" y="3290994"/>
            <a:ext cx="2486168" cy="62037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AT" sz="2800" dirty="0"/>
              <a:t>links drehen</a:t>
            </a:r>
          </a:p>
        </p:txBody>
      </p:sp>
      <p:sp>
        <p:nvSpPr>
          <p:cNvPr id="4" name="Rechteck: abgerundete Ecken 3"/>
          <p:cNvSpPr/>
          <p:nvPr/>
        </p:nvSpPr>
        <p:spPr>
          <a:xfrm>
            <a:off x="6322604" y="477525"/>
            <a:ext cx="1690758" cy="62037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AT" sz="2800" dirty="0"/>
              <a:t>vorwärts</a:t>
            </a:r>
          </a:p>
        </p:txBody>
      </p:sp>
      <p:sp>
        <p:nvSpPr>
          <p:cNvPr id="6" name="Rechteck: abgerundete Ecken 5"/>
          <p:cNvSpPr/>
          <p:nvPr/>
        </p:nvSpPr>
        <p:spPr>
          <a:xfrm>
            <a:off x="6222347" y="6121288"/>
            <a:ext cx="1690758" cy="62037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AT" sz="2800" dirty="0"/>
              <a:t>zurück</a:t>
            </a:r>
          </a:p>
        </p:txBody>
      </p:sp>
      <p:sp>
        <p:nvSpPr>
          <p:cNvPr id="17" name="Pfeil: nach unten 16"/>
          <p:cNvSpPr/>
          <p:nvPr/>
        </p:nvSpPr>
        <p:spPr>
          <a:xfrm rot="5400000">
            <a:off x="8700859" y="3265354"/>
            <a:ext cx="327546" cy="740641"/>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AT"/>
          </a:p>
        </p:txBody>
      </p:sp>
      <p:sp>
        <p:nvSpPr>
          <p:cNvPr id="9" name="Rechteck: abgerundete Ecken 8"/>
          <p:cNvSpPr/>
          <p:nvPr/>
        </p:nvSpPr>
        <p:spPr>
          <a:xfrm>
            <a:off x="9073487" y="3304292"/>
            <a:ext cx="2486168" cy="62037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AT" sz="2800" dirty="0"/>
              <a:t>rechts drehen</a:t>
            </a:r>
          </a:p>
        </p:txBody>
      </p:sp>
      <p:sp>
        <p:nvSpPr>
          <p:cNvPr id="18" name="Pfeil: nach unten 17"/>
          <p:cNvSpPr/>
          <p:nvPr/>
        </p:nvSpPr>
        <p:spPr>
          <a:xfrm rot="7636898">
            <a:off x="8627794" y="4778016"/>
            <a:ext cx="302082" cy="970613"/>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AT"/>
          </a:p>
        </p:txBody>
      </p:sp>
      <p:sp>
        <p:nvSpPr>
          <p:cNvPr id="7" name="Rechteck: abgerundete Ecken 6"/>
          <p:cNvSpPr/>
          <p:nvPr/>
        </p:nvSpPr>
        <p:spPr>
          <a:xfrm>
            <a:off x="8927982" y="5318966"/>
            <a:ext cx="1690758" cy="6203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dirty="0"/>
              <a:t>Pause</a:t>
            </a:r>
          </a:p>
        </p:txBody>
      </p:sp>
      <p:sp>
        <p:nvSpPr>
          <p:cNvPr id="19" name="Pfeil: nach unten 18"/>
          <p:cNvSpPr/>
          <p:nvPr/>
        </p:nvSpPr>
        <p:spPr>
          <a:xfrm rot="14157293">
            <a:off x="5051881" y="4749554"/>
            <a:ext cx="320957" cy="1019255"/>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AT"/>
          </a:p>
        </p:txBody>
      </p:sp>
      <p:sp>
        <p:nvSpPr>
          <p:cNvPr id="8" name="Rechteck: abgerundete Ecken 7"/>
          <p:cNvSpPr/>
          <p:nvPr/>
        </p:nvSpPr>
        <p:spPr>
          <a:xfrm>
            <a:off x="3189169" y="5318965"/>
            <a:ext cx="1690758" cy="6203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dirty="0"/>
              <a:t>löschen</a:t>
            </a:r>
          </a:p>
        </p:txBody>
      </p:sp>
      <p:sp>
        <p:nvSpPr>
          <p:cNvPr id="20" name="Pfeil: nach unten 19"/>
          <p:cNvSpPr/>
          <p:nvPr/>
        </p:nvSpPr>
        <p:spPr>
          <a:xfrm rot="2616795">
            <a:off x="8157082" y="1006874"/>
            <a:ext cx="342063" cy="2798005"/>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AT"/>
          </a:p>
        </p:txBody>
      </p:sp>
      <p:sp>
        <p:nvSpPr>
          <p:cNvPr id="13" name="Rechteck: abgerundete Ecken 12"/>
          <p:cNvSpPr/>
          <p:nvPr/>
        </p:nvSpPr>
        <p:spPr>
          <a:xfrm>
            <a:off x="8927982" y="1217766"/>
            <a:ext cx="1949284" cy="6203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AT" sz="2800" dirty="0"/>
              <a:t>GO / Start</a:t>
            </a:r>
          </a:p>
        </p:txBody>
      </p:sp>
      <p:sp>
        <p:nvSpPr>
          <p:cNvPr id="14" name="Textfeld 13"/>
          <p:cNvSpPr txBox="1"/>
          <p:nvPr/>
        </p:nvSpPr>
        <p:spPr>
          <a:xfrm>
            <a:off x="5682079" y="587655"/>
            <a:ext cx="609850" cy="400110"/>
          </a:xfrm>
          <a:prstGeom prst="rect">
            <a:avLst/>
          </a:prstGeom>
          <a:noFill/>
        </p:spPr>
        <p:txBody>
          <a:bodyPr wrap="square" rtlCol="0">
            <a:spAutoFit/>
          </a:bodyPr>
          <a:lstStyle/>
          <a:p>
            <a:r>
              <a:rPr lang="de-AT" sz="2000" dirty="0"/>
              <a:t>FD</a:t>
            </a:r>
          </a:p>
        </p:txBody>
      </p:sp>
      <p:sp>
        <p:nvSpPr>
          <p:cNvPr id="22" name="Textfeld 21"/>
          <p:cNvSpPr txBox="1"/>
          <p:nvPr/>
        </p:nvSpPr>
        <p:spPr>
          <a:xfrm>
            <a:off x="5627077" y="6197863"/>
            <a:ext cx="556141" cy="461665"/>
          </a:xfrm>
          <a:prstGeom prst="rect">
            <a:avLst/>
          </a:prstGeom>
          <a:noFill/>
        </p:spPr>
        <p:txBody>
          <a:bodyPr wrap="square" rtlCol="0">
            <a:spAutoFit/>
          </a:bodyPr>
          <a:lstStyle/>
          <a:p>
            <a:r>
              <a:rPr lang="de-AT" sz="2400" dirty="0"/>
              <a:t>BK</a:t>
            </a:r>
          </a:p>
        </p:txBody>
      </p:sp>
      <p:sp>
        <p:nvSpPr>
          <p:cNvPr id="23" name="Textfeld 22"/>
          <p:cNvSpPr txBox="1"/>
          <p:nvPr/>
        </p:nvSpPr>
        <p:spPr>
          <a:xfrm>
            <a:off x="10991790" y="1297118"/>
            <a:ext cx="606081" cy="461665"/>
          </a:xfrm>
          <a:prstGeom prst="rect">
            <a:avLst/>
          </a:prstGeom>
          <a:noFill/>
        </p:spPr>
        <p:txBody>
          <a:bodyPr wrap="square" rtlCol="0">
            <a:spAutoFit/>
          </a:bodyPr>
          <a:lstStyle/>
          <a:p>
            <a:r>
              <a:rPr lang="de-AT" sz="2400" dirty="0"/>
              <a:t>GO</a:t>
            </a:r>
          </a:p>
        </p:txBody>
      </p:sp>
      <p:sp>
        <p:nvSpPr>
          <p:cNvPr id="24" name="Textfeld 23"/>
          <p:cNvSpPr txBox="1"/>
          <p:nvPr/>
        </p:nvSpPr>
        <p:spPr>
          <a:xfrm>
            <a:off x="11694888" y="3369616"/>
            <a:ext cx="497112" cy="461665"/>
          </a:xfrm>
          <a:prstGeom prst="rect">
            <a:avLst/>
          </a:prstGeom>
          <a:noFill/>
        </p:spPr>
        <p:txBody>
          <a:bodyPr wrap="square" rtlCol="0">
            <a:spAutoFit/>
          </a:bodyPr>
          <a:lstStyle/>
          <a:p>
            <a:r>
              <a:rPr lang="de-AT" sz="2400" dirty="0"/>
              <a:t>RT</a:t>
            </a:r>
          </a:p>
        </p:txBody>
      </p:sp>
      <p:sp>
        <p:nvSpPr>
          <p:cNvPr id="25" name="Textfeld 24"/>
          <p:cNvSpPr txBox="1"/>
          <p:nvPr/>
        </p:nvSpPr>
        <p:spPr>
          <a:xfrm>
            <a:off x="1875693" y="3383644"/>
            <a:ext cx="491590" cy="461665"/>
          </a:xfrm>
          <a:prstGeom prst="rect">
            <a:avLst/>
          </a:prstGeom>
          <a:noFill/>
        </p:spPr>
        <p:txBody>
          <a:bodyPr wrap="square" rtlCol="0">
            <a:spAutoFit/>
          </a:bodyPr>
          <a:lstStyle/>
          <a:p>
            <a:r>
              <a:rPr lang="de-AT" sz="2400" dirty="0"/>
              <a:t>LT</a:t>
            </a:r>
          </a:p>
        </p:txBody>
      </p:sp>
      <p:sp>
        <p:nvSpPr>
          <p:cNvPr id="26" name="Textfeld 25"/>
          <p:cNvSpPr txBox="1"/>
          <p:nvPr/>
        </p:nvSpPr>
        <p:spPr>
          <a:xfrm>
            <a:off x="2812202" y="5376734"/>
            <a:ext cx="432961" cy="461665"/>
          </a:xfrm>
          <a:prstGeom prst="rect">
            <a:avLst/>
          </a:prstGeom>
          <a:noFill/>
        </p:spPr>
        <p:txBody>
          <a:bodyPr wrap="square" rtlCol="0">
            <a:spAutoFit/>
          </a:bodyPr>
          <a:lstStyle/>
          <a:p>
            <a:r>
              <a:rPr lang="de-AT" sz="2400" dirty="0"/>
              <a:t>X</a:t>
            </a:r>
          </a:p>
        </p:txBody>
      </p:sp>
      <p:sp>
        <p:nvSpPr>
          <p:cNvPr id="27" name="Textfeld 26"/>
          <p:cNvSpPr txBox="1"/>
          <p:nvPr/>
        </p:nvSpPr>
        <p:spPr>
          <a:xfrm>
            <a:off x="10683141" y="5424947"/>
            <a:ext cx="432961" cy="461665"/>
          </a:xfrm>
          <a:prstGeom prst="rect">
            <a:avLst/>
          </a:prstGeom>
          <a:noFill/>
        </p:spPr>
        <p:txBody>
          <a:bodyPr wrap="square" rtlCol="0">
            <a:spAutoFit/>
          </a:bodyPr>
          <a:lstStyle/>
          <a:p>
            <a:r>
              <a:rPr lang="de-AT" sz="2400" dirty="0"/>
              <a:t>P</a:t>
            </a:r>
          </a:p>
        </p:txBody>
      </p:sp>
    </p:spTree>
    <p:extLst>
      <p:ext uri="{BB962C8B-B14F-4D97-AF65-F5344CB8AC3E}">
        <p14:creationId xmlns:p14="http://schemas.microsoft.com/office/powerpoint/2010/main" val="383152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0" grpId="0" animBg="1"/>
      <p:bldP spid="4" grpId="0" animBg="1"/>
      <p:bldP spid="6" grpId="0" animBg="1"/>
      <p:bldP spid="17" grpId="0" animBg="1"/>
      <p:bldP spid="9" grpId="0" animBg="1"/>
      <p:bldP spid="18" grpId="0" animBg="1"/>
      <p:bldP spid="7" grpId="0" animBg="1"/>
      <p:bldP spid="19" grpId="0" animBg="1"/>
      <p:bldP spid="8" grpId="0" animBg="1"/>
      <p:bldP spid="20" grpId="0" animBg="1"/>
      <p:bldP spid="13" grpId="0" animBg="1"/>
      <p:bldP spid="14" grpId="0"/>
      <p:bldP spid="22" grpId="0"/>
      <p:bldP spid="23" grpId="0"/>
      <p:bldP spid="24" grpId="0"/>
      <p:bldP spid="25" grpId="0"/>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p:cNvSpPr txBox="1">
            <a:spLocks/>
          </p:cNvSpPr>
          <p:nvPr/>
        </p:nvSpPr>
        <p:spPr>
          <a:xfrm>
            <a:off x="1025769" y="4378462"/>
            <a:ext cx="8100402" cy="768702"/>
          </a:xfrm>
          <a:prstGeom prst="rect">
            <a:avLst/>
          </a:prstGeom>
        </p:spPr>
        <p:txBody>
          <a:bodyPr vert="horz" lIns="0" tIns="45720" rIns="91440" bIns="45720" rtlCol="0">
            <a:normAutofit fontScale="92500"/>
          </a:bodyPr>
          <a:lstStyle>
            <a:lvl1pPr marL="177800" indent="-177800" algn="l" defTabSz="914400" rtl="0" eaLnBrk="1" latinLnBrk="0" hangingPunct="1">
              <a:lnSpc>
                <a:spcPct val="90000"/>
              </a:lnSpc>
              <a:spcBef>
                <a:spcPts val="1000"/>
              </a:spcBef>
              <a:buFont typeface="Arial" panose="020B0604020202020204" pitchFamily="34" charset="0"/>
              <a:buChar char="•"/>
              <a:defRPr sz="2800" kern="1200">
                <a:solidFill>
                  <a:srgbClr val="595959"/>
                </a:solidFill>
                <a:latin typeface="+mn-lt"/>
                <a:ea typeface="+mn-ea"/>
                <a:cs typeface="+mn-cs"/>
              </a:defRPr>
            </a:lvl1pPr>
            <a:lvl2pPr marL="444500" indent="-266700" algn="l" defTabSz="914400" rtl="0" eaLnBrk="1" latinLnBrk="0" hangingPunct="1">
              <a:lnSpc>
                <a:spcPct val="90000"/>
              </a:lnSpc>
              <a:spcBef>
                <a:spcPts val="500"/>
              </a:spcBef>
              <a:buFont typeface="Arial" panose="020B0604020202020204" pitchFamily="34" charset="0"/>
              <a:buChar char="•"/>
              <a:defRPr sz="2400" kern="1200">
                <a:solidFill>
                  <a:srgbClr val="595959"/>
                </a:solidFill>
                <a:latin typeface="+mn-lt"/>
                <a:ea typeface="+mn-ea"/>
                <a:cs typeface="+mn-cs"/>
              </a:defRPr>
            </a:lvl2pPr>
            <a:lvl3pPr marL="622300" indent="-177800" algn="l" defTabSz="914400" rtl="0" eaLnBrk="1" latinLnBrk="0" hangingPunct="1">
              <a:lnSpc>
                <a:spcPct val="90000"/>
              </a:lnSpc>
              <a:spcBef>
                <a:spcPts val="500"/>
              </a:spcBef>
              <a:buFont typeface="Arial" panose="020B0604020202020204" pitchFamily="34" charset="0"/>
              <a:buChar char="•"/>
              <a:defRPr sz="2000" kern="1200">
                <a:solidFill>
                  <a:srgbClr val="595959"/>
                </a:solidFill>
                <a:latin typeface="+mn-lt"/>
                <a:ea typeface="+mn-ea"/>
                <a:cs typeface="+mn-cs"/>
              </a:defRPr>
            </a:lvl3pPr>
            <a:lvl4pPr marL="809625" indent="-187325"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4pPr>
            <a:lvl5pPr marL="987425" indent="-1778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4400" dirty="0">
                <a:solidFill>
                  <a:schemeClr val="tx1"/>
                </a:solidFill>
              </a:rPr>
              <a:t>Vorübungen – Einführung ins Thema</a:t>
            </a:r>
            <a:endParaRPr lang="de-AT" dirty="0">
              <a:solidFill>
                <a:schemeClr val="tx1"/>
              </a:solidFill>
            </a:endParaRPr>
          </a:p>
        </p:txBody>
      </p:sp>
    </p:spTree>
    <p:extLst>
      <p:ext uri="{BB962C8B-B14F-4D97-AF65-F5344CB8AC3E}">
        <p14:creationId xmlns:p14="http://schemas.microsoft.com/office/powerpoint/2010/main" val="226012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4294967295"/>
          </p:nvPr>
        </p:nvSpPr>
        <p:spPr>
          <a:xfrm>
            <a:off x="371474" y="2143125"/>
            <a:ext cx="5966803" cy="3476137"/>
          </a:xfrm>
        </p:spPr>
        <p:txBody>
          <a:bodyPr>
            <a:normAutofit/>
          </a:bodyPr>
          <a:lstStyle/>
          <a:p>
            <a:pPr marL="0" indent="0">
              <a:buNone/>
            </a:pPr>
            <a:r>
              <a:rPr lang="de-AT" sz="2400" dirty="0"/>
              <a:t>Freie Formulierung von Bewegung: </a:t>
            </a:r>
            <a:br>
              <a:rPr lang="de-AT" sz="2400" dirty="0"/>
            </a:br>
            <a:r>
              <a:rPr lang="de-AT" sz="2400" dirty="0"/>
              <a:t>„Gehe zum Objekt und hole das...“</a:t>
            </a:r>
          </a:p>
          <a:p>
            <a:pPr marL="0" indent="0">
              <a:buNone/>
            </a:pPr>
            <a:r>
              <a:rPr lang="de-AT" sz="2400" b="1" dirty="0"/>
              <a:t>Exakte Formulierung erarbeiten: </a:t>
            </a:r>
            <a:br>
              <a:rPr lang="de-AT" sz="2400" dirty="0"/>
            </a:br>
            <a:r>
              <a:rPr lang="de-AT" sz="2400" dirty="0"/>
              <a:t>1 Schritt vorwärts - Drehung nach rechts (rechten Winkel) - 5 Schritte vor - ...</a:t>
            </a:r>
          </a:p>
          <a:p>
            <a:pPr marL="0" indent="0">
              <a:buNone/>
            </a:pPr>
            <a:r>
              <a:rPr lang="de-AT" sz="2400" b="1" dirty="0"/>
              <a:t>Übung in Zweiergruppen: </a:t>
            </a:r>
            <a:br>
              <a:rPr lang="de-AT" sz="2400" dirty="0"/>
            </a:br>
            <a:r>
              <a:rPr lang="de-AT" sz="2400" dirty="0"/>
              <a:t>3 Schritte vorwärts - Drehung nach rechts – </a:t>
            </a:r>
            <a:br>
              <a:rPr lang="de-AT" sz="2400" dirty="0"/>
            </a:br>
            <a:r>
              <a:rPr lang="de-AT" sz="2400" dirty="0"/>
              <a:t>2 Schritte vorwärts - Drehung nach links…</a:t>
            </a:r>
          </a:p>
        </p:txBody>
      </p:sp>
      <p:sp>
        <p:nvSpPr>
          <p:cNvPr id="7" name="Inhaltsplatzhalter 2"/>
          <p:cNvSpPr txBox="1">
            <a:spLocks/>
          </p:cNvSpPr>
          <p:nvPr/>
        </p:nvSpPr>
        <p:spPr>
          <a:xfrm>
            <a:off x="476738" y="1128338"/>
            <a:ext cx="3426522" cy="768702"/>
          </a:xfrm>
          <a:prstGeom prst="rect">
            <a:avLst/>
          </a:prstGeom>
        </p:spPr>
        <p:txBody>
          <a:bodyPr vert="horz" lIns="0" tIns="45720" rIns="91440" bIns="45720" rtlCol="0">
            <a:normAutofit/>
          </a:bodyPr>
          <a:lstStyle>
            <a:lvl1pPr marL="177800" indent="-177800" algn="l" defTabSz="914400" rtl="0" eaLnBrk="1" latinLnBrk="0" hangingPunct="1">
              <a:lnSpc>
                <a:spcPct val="90000"/>
              </a:lnSpc>
              <a:spcBef>
                <a:spcPts val="1000"/>
              </a:spcBef>
              <a:buFont typeface="Arial" panose="020B0604020202020204" pitchFamily="34" charset="0"/>
              <a:buChar char="•"/>
              <a:defRPr sz="2800" kern="1200">
                <a:solidFill>
                  <a:srgbClr val="595959"/>
                </a:solidFill>
                <a:latin typeface="+mn-lt"/>
                <a:ea typeface="+mn-ea"/>
                <a:cs typeface="+mn-cs"/>
              </a:defRPr>
            </a:lvl1pPr>
            <a:lvl2pPr marL="444500" indent="-266700" algn="l" defTabSz="914400" rtl="0" eaLnBrk="1" latinLnBrk="0" hangingPunct="1">
              <a:lnSpc>
                <a:spcPct val="90000"/>
              </a:lnSpc>
              <a:spcBef>
                <a:spcPts val="500"/>
              </a:spcBef>
              <a:buFont typeface="Arial" panose="020B0604020202020204" pitchFamily="34" charset="0"/>
              <a:buChar char="•"/>
              <a:defRPr sz="2400" kern="1200">
                <a:solidFill>
                  <a:srgbClr val="595959"/>
                </a:solidFill>
                <a:latin typeface="+mn-lt"/>
                <a:ea typeface="+mn-ea"/>
                <a:cs typeface="+mn-cs"/>
              </a:defRPr>
            </a:lvl2pPr>
            <a:lvl3pPr marL="622300" indent="-177800" algn="l" defTabSz="914400" rtl="0" eaLnBrk="1" latinLnBrk="0" hangingPunct="1">
              <a:lnSpc>
                <a:spcPct val="90000"/>
              </a:lnSpc>
              <a:spcBef>
                <a:spcPts val="500"/>
              </a:spcBef>
              <a:buFont typeface="Arial" panose="020B0604020202020204" pitchFamily="34" charset="0"/>
              <a:buChar char="•"/>
              <a:defRPr sz="2000" kern="1200">
                <a:solidFill>
                  <a:srgbClr val="595959"/>
                </a:solidFill>
                <a:latin typeface="+mn-lt"/>
                <a:ea typeface="+mn-ea"/>
                <a:cs typeface="+mn-cs"/>
              </a:defRPr>
            </a:lvl3pPr>
            <a:lvl4pPr marL="809625" indent="-187325"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4pPr>
            <a:lvl5pPr marL="987425" indent="-1778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4400" dirty="0">
                <a:solidFill>
                  <a:schemeClr val="tx1"/>
                </a:solidFill>
              </a:rPr>
              <a:t>Schritte gehen</a:t>
            </a:r>
            <a:endParaRPr lang="de-AT" dirty="0">
              <a:solidFill>
                <a:schemeClr val="tx1"/>
              </a:solidFill>
            </a:endParaRPr>
          </a:p>
        </p:txBody>
      </p:sp>
      <p:pic>
        <p:nvPicPr>
          <p:cNvPr id="3074" name="Picture 2" descr="http://beebot.ibach.at/images/fussabdruck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687388"/>
            <a:ext cx="3619870" cy="4132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0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4294967295"/>
          </p:nvPr>
        </p:nvSpPr>
        <p:spPr>
          <a:xfrm>
            <a:off x="4580182" y="2313354"/>
            <a:ext cx="5970587" cy="3259015"/>
          </a:xfrm>
        </p:spPr>
        <p:txBody>
          <a:bodyPr>
            <a:normAutofit/>
          </a:bodyPr>
          <a:lstStyle/>
          <a:p>
            <a:pPr marL="0" indent="0">
              <a:buNone/>
            </a:pPr>
            <a:r>
              <a:rPr lang="de-AT" sz="2400" b="1" dirty="0"/>
              <a:t>Variationen</a:t>
            </a:r>
            <a:r>
              <a:rPr lang="de-AT" sz="2400" dirty="0"/>
              <a:t>:</a:t>
            </a:r>
          </a:p>
          <a:p>
            <a:pPr marL="0" indent="0">
              <a:buNone/>
            </a:pPr>
            <a:r>
              <a:rPr lang="de-AT" sz="2400" b="1" dirty="0"/>
              <a:t>Nur mit „Rückwärtsgang“ </a:t>
            </a:r>
            <a:r>
              <a:rPr lang="de-AT" sz="2400" dirty="0"/>
              <a:t>formulieren (keine Vorwärts erlaubt)</a:t>
            </a:r>
          </a:p>
          <a:p>
            <a:pPr marL="0" indent="0">
              <a:buNone/>
            </a:pPr>
            <a:r>
              <a:rPr lang="de-AT" sz="2400" b="1" dirty="0"/>
              <a:t>Nur Linksdrehung </a:t>
            </a:r>
            <a:r>
              <a:rPr lang="de-AT" sz="2400" dirty="0"/>
              <a:t>verwenden und vorwärts, ...</a:t>
            </a:r>
          </a:p>
          <a:p>
            <a:pPr marL="0" indent="0">
              <a:buNone/>
            </a:pPr>
            <a:r>
              <a:rPr lang="de-AT" sz="2400" dirty="0"/>
              <a:t>Übungen im Turnsaal: </a:t>
            </a:r>
            <a:r>
              <a:rPr lang="de-AT" sz="2400" b="1" dirty="0"/>
              <a:t>Augen verbinden</a:t>
            </a:r>
            <a:r>
              <a:rPr lang="de-AT" sz="2400" dirty="0"/>
              <a:t>, Hindernisse aufstellen und dirigieren, Wettbewerb (das beste Team in der Verständigung - Zeitmessung, ...)</a:t>
            </a:r>
          </a:p>
        </p:txBody>
      </p:sp>
      <p:sp>
        <p:nvSpPr>
          <p:cNvPr id="7" name="Inhaltsplatzhalter 2"/>
          <p:cNvSpPr txBox="1">
            <a:spLocks/>
          </p:cNvSpPr>
          <p:nvPr/>
        </p:nvSpPr>
        <p:spPr>
          <a:xfrm>
            <a:off x="4672739" y="1162826"/>
            <a:ext cx="3531785" cy="768702"/>
          </a:xfrm>
          <a:prstGeom prst="rect">
            <a:avLst/>
          </a:prstGeom>
        </p:spPr>
        <p:txBody>
          <a:bodyPr vert="horz" lIns="0" tIns="45720" rIns="91440" bIns="45720" rtlCol="0">
            <a:normAutofit/>
          </a:bodyPr>
          <a:lstStyle>
            <a:lvl1pPr marL="177800" indent="-177800" algn="l" defTabSz="914400" rtl="0" eaLnBrk="1" latinLnBrk="0" hangingPunct="1">
              <a:lnSpc>
                <a:spcPct val="90000"/>
              </a:lnSpc>
              <a:spcBef>
                <a:spcPts val="1000"/>
              </a:spcBef>
              <a:buFont typeface="Arial" panose="020B0604020202020204" pitchFamily="34" charset="0"/>
              <a:buChar char="•"/>
              <a:defRPr sz="2800" kern="1200">
                <a:solidFill>
                  <a:srgbClr val="595959"/>
                </a:solidFill>
                <a:latin typeface="+mn-lt"/>
                <a:ea typeface="+mn-ea"/>
                <a:cs typeface="+mn-cs"/>
              </a:defRPr>
            </a:lvl1pPr>
            <a:lvl2pPr marL="444500" indent="-266700" algn="l" defTabSz="914400" rtl="0" eaLnBrk="1" latinLnBrk="0" hangingPunct="1">
              <a:lnSpc>
                <a:spcPct val="90000"/>
              </a:lnSpc>
              <a:spcBef>
                <a:spcPts val="500"/>
              </a:spcBef>
              <a:buFont typeface="Arial" panose="020B0604020202020204" pitchFamily="34" charset="0"/>
              <a:buChar char="•"/>
              <a:defRPr sz="2400" kern="1200">
                <a:solidFill>
                  <a:srgbClr val="595959"/>
                </a:solidFill>
                <a:latin typeface="+mn-lt"/>
                <a:ea typeface="+mn-ea"/>
                <a:cs typeface="+mn-cs"/>
              </a:defRPr>
            </a:lvl2pPr>
            <a:lvl3pPr marL="622300" indent="-177800" algn="l" defTabSz="914400" rtl="0" eaLnBrk="1" latinLnBrk="0" hangingPunct="1">
              <a:lnSpc>
                <a:spcPct val="90000"/>
              </a:lnSpc>
              <a:spcBef>
                <a:spcPts val="500"/>
              </a:spcBef>
              <a:buFont typeface="Arial" panose="020B0604020202020204" pitchFamily="34" charset="0"/>
              <a:buChar char="•"/>
              <a:defRPr sz="2000" kern="1200">
                <a:solidFill>
                  <a:srgbClr val="595959"/>
                </a:solidFill>
                <a:latin typeface="+mn-lt"/>
                <a:ea typeface="+mn-ea"/>
                <a:cs typeface="+mn-cs"/>
              </a:defRPr>
            </a:lvl3pPr>
            <a:lvl4pPr marL="809625" indent="-187325"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4pPr>
            <a:lvl5pPr marL="987425" indent="-1778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AT" sz="4400" dirty="0">
                <a:solidFill>
                  <a:schemeClr val="tx1"/>
                </a:solidFill>
              </a:rPr>
              <a:t>Vorübungen</a:t>
            </a:r>
            <a:endParaRPr lang="de-AT" dirty="0">
              <a:solidFill>
                <a:schemeClr val="tx1"/>
              </a:solidFill>
            </a:endParaRP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3307"/>
            <a:ext cx="3946769" cy="5588345"/>
          </a:xfrm>
          <a:prstGeom prst="rect">
            <a:avLst/>
          </a:prstGeom>
        </p:spPr>
      </p:pic>
    </p:spTree>
    <p:extLst>
      <p:ext uri="{BB962C8B-B14F-4D97-AF65-F5344CB8AC3E}">
        <p14:creationId xmlns:p14="http://schemas.microsoft.com/office/powerpoint/2010/main" val="40244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414</Words>
  <Application>Microsoft Office PowerPoint</Application>
  <PresentationFormat>Breitbild</PresentationFormat>
  <Paragraphs>138</Paragraphs>
  <Slides>28</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28</vt:i4>
      </vt:variant>
    </vt:vector>
  </HeadingPairs>
  <TitlesOfParts>
    <vt:vector size="33" baseType="lpstr">
      <vt:lpstr>Arial</vt:lpstr>
      <vt:lpstr>Arial Black</vt:lpstr>
      <vt:lpstr>Calibri</vt:lpstr>
      <vt:lpstr>Calibri Light</vt:lpstr>
      <vt:lpstr>1_Office Theme</vt:lpstr>
      <vt:lpstr>PowerPoint-Präsentation</vt:lpstr>
      <vt:lpstr>PowerPoint-Präsentation</vt:lpstr>
      <vt:lpstr>PowerPoint-Präsentation</vt:lpstr>
      <vt:lpstr>PowerPoint-Präsentation</vt:lpstr>
      <vt:lpstr>PowerPoint-Präsentation</vt:lpstr>
      <vt:lpstr>Funktionstasten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Andreas Riepl</dc:creator>
  <cp:lastModifiedBy>Walter Fikisz</cp:lastModifiedBy>
  <cp:revision>123</cp:revision>
  <cp:lastPrinted>2017-05-05T11:31:31Z</cp:lastPrinted>
  <dcterms:created xsi:type="dcterms:W3CDTF">2016-08-29T13:52:53Z</dcterms:created>
  <dcterms:modified xsi:type="dcterms:W3CDTF">2018-03-12T16:13:26Z</dcterms:modified>
</cp:coreProperties>
</file>